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886" r:id="rId1"/>
  </p:sldMasterIdLst>
  <p:notesMasterIdLst>
    <p:notesMasterId r:id="rId76"/>
  </p:notesMasterIdLst>
  <p:handoutMasterIdLst>
    <p:handoutMasterId r:id="rId77"/>
  </p:handoutMasterIdLst>
  <p:sldIdLst>
    <p:sldId id="256" r:id="rId2"/>
    <p:sldId id="257" r:id="rId3"/>
    <p:sldId id="843" r:id="rId4"/>
    <p:sldId id="423" r:id="rId5"/>
    <p:sldId id="885" r:id="rId6"/>
    <p:sldId id="871" r:id="rId7"/>
    <p:sldId id="872" r:id="rId8"/>
    <p:sldId id="873" r:id="rId9"/>
    <p:sldId id="883" r:id="rId10"/>
    <p:sldId id="898" r:id="rId11"/>
    <p:sldId id="900" r:id="rId12"/>
    <p:sldId id="899" r:id="rId13"/>
    <p:sldId id="844" r:id="rId14"/>
    <p:sldId id="852" r:id="rId15"/>
    <p:sldId id="736" r:id="rId16"/>
    <p:sldId id="876" r:id="rId17"/>
    <p:sldId id="875" r:id="rId18"/>
    <p:sldId id="849" r:id="rId19"/>
    <p:sldId id="566" r:id="rId20"/>
    <p:sldId id="845" r:id="rId21"/>
    <p:sldId id="778" r:id="rId22"/>
    <p:sldId id="846" r:id="rId23"/>
    <p:sldId id="882" r:id="rId24"/>
    <p:sldId id="855" r:id="rId25"/>
    <p:sldId id="782" r:id="rId26"/>
    <p:sldId id="748" r:id="rId27"/>
    <p:sldId id="715" r:id="rId28"/>
    <p:sldId id="716" r:id="rId29"/>
    <p:sldId id="858" r:id="rId30"/>
    <p:sldId id="857" r:id="rId31"/>
    <p:sldId id="863" r:id="rId32"/>
    <p:sldId id="864" r:id="rId33"/>
    <p:sldId id="865" r:id="rId34"/>
    <p:sldId id="866" r:id="rId35"/>
    <p:sldId id="859" r:id="rId36"/>
    <p:sldId id="901" r:id="rId37"/>
    <p:sldId id="867" r:id="rId38"/>
    <p:sldId id="868" r:id="rId39"/>
    <p:sldId id="888" r:id="rId40"/>
    <p:sldId id="870" r:id="rId41"/>
    <p:sldId id="860" r:id="rId42"/>
    <p:sldId id="696" r:id="rId43"/>
    <p:sldId id="722" r:id="rId44"/>
    <p:sldId id="902" r:id="rId45"/>
    <p:sldId id="903" r:id="rId46"/>
    <p:sldId id="912" r:id="rId47"/>
    <p:sldId id="861" r:id="rId48"/>
    <p:sldId id="889" r:id="rId49"/>
    <p:sldId id="806" r:id="rId50"/>
    <p:sldId id="893" r:id="rId51"/>
    <p:sldId id="894" r:id="rId52"/>
    <p:sldId id="891" r:id="rId53"/>
    <p:sldId id="892" r:id="rId54"/>
    <p:sldId id="895" r:id="rId55"/>
    <p:sldId id="905" r:id="rId56"/>
    <p:sldId id="906" r:id="rId57"/>
    <p:sldId id="911" r:id="rId58"/>
    <p:sldId id="904" r:id="rId59"/>
    <p:sldId id="907" r:id="rId60"/>
    <p:sldId id="908" r:id="rId61"/>
    <p:sldId id="909" r:id="rId62"/>
    <p:sldId id="915" r:id="rId63"/>
    <p:sldId id="921" r:id="rId64"/>
    <p:sldId id="913" r:id="rId65"/>
    <p:sldId id="914" r:id="rId66"/>
    <p:sldId id="916" r:id="rId67"/>
    <p:sldId id="917" r:id="rId68"/>
    <p:sldId id="920" r:id="rId69"/>
    <p:sldId id="918" r:id="rId70"/>
    <p:sldId id="919" r:id="rId71"/>
    <p:sldId id="862" r:id="rId72"/>
    <p:sldId id="780" r:id="rId73"/>
    <p:sldId id="856" r:id="rId74"/>
    <p:sldId id="693" r:id="rId75"/>
  </p:sldIdLst>
  <p:sldSz cx="9144000" cy="6858000" type="screen4x3"/>
  <p:notesSz cx="6858000" cy="9144000"/>
  <p:embeddedFontLst>
    <p:embeddedFont>
      <p:font typeface="Calibri" panose="020F0502020204030204" pitchFamily="34" charset="0"/>
      <p:regular r:id="rId78"/>
      <p:bold r:id="rId79"/>
      <p:italic r:id="rId80"/>
      <p:boldItalic r:id="rId81"/>
    </p:embeddedFont>
    <p:embeddedFont>
      <p:font typeface="Cambria Math" panose="02040503050406030204" pitchFamily="18" charset="0"/>
      <p:regular r:id="rId82"/>
    </p:embeddedFont>
    <p:embeddedFont>
      <p:font typeface="たぬき油性マジック" panose="02000600000000000000" pitchFamily="2" charset="-128"/>
      <p:regular r:id="rId83"/>
    </p:embeddedFont>
  </p:embeddedFontLst>
  <p:defaultTextStyle>
    <a:defPPr>
      <a:defRPr lang="en-US"/>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置名 一元" initials="置名" lastIdx="1" clrIdx="0">
    <p:extLst>
      <p:ext uri="{19B8F6BF-5375-455C-9EA6-DF929625EA0E}">
        <p15:presenceInfo xmlns:p15="http://schemas.microsoft.com/office/powerpoint/2012/main" userId="0941062c3e0e221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BF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0D71CA-68DE-4423-A5C1-C082DE3119AE}" v="89" dt="2019-06-23T06:34:39.24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2035" autoAdjust="0"/>
  </p:normalViewPr>
  <p:slideViewPr>
    <p:cSldViewPr snapToGrid="0">
      <p:cViewPr varScale="1">
        <p:scale>
          <a:sx n="92" d="100"/>
          <a:sy n="92" d="100"/>
        </p:scale>
        <p:origin x="907" y="55"/>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000"/>
    </p:cViewPr>
  </p:sorterViewPr>
  <p:notesViewPr>
    <p:cSldViewPr snapToGrid="0">
      <p:cViewPr varScale="1">
        <p:scale>
          <a:sx n="66" d="100"/>
          <a:sy n="66" d="100"/>
        </p:scale>
        <p:origin x="3134" y="41"/>
      </p:cViewPr>
      <p:guideLst/>
    </p:cSldViewPr>
  </p:notes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ommentAuthors" Target="commentAuthors.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2E00E10D-9CAA-4F3B-86C1-ED2ACF79B0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E2CFCD0A-2A0B-4E01-BDB9-D4677710A1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87CF4E-CBBA-4119-A670-815FC8AC8315}" type="datetimeFigureOut">
              <a:rPr kumimoji="1" lang="ja-JP" altLang="en-US" smtClean="0"/>
              <a:t>2020/12/6</a:t>
            </a:fld>
            <a:endParaRPr kumimoji="1" lang="ja-JP" altLang="en-US"/>
          </a:p>
        </p:txBody>
      </p:sp>
      <p:sp>
        <p:nvSpPr>
          <p:cNvPr id="4" name="フッター プレースホルダー 3">
            <a:extLst>
              <a:ext uri="{FF2B5EF4-FFF2-40B4-BE49-F238E27FC236}">
                <a16:creationId xmlns:a16="http://schemas.microsoft.com/office/drawing/2014/main" id="{67A37BDF-377A-45FC-B308-9C7E3B4BF9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4C7B5D57-2AD4-4AB4-8B51-0DF4733ECC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BE8C9F-8294-4B40-A854-ABA19D1D2F97}" type="slidenum">
              <a:rPr kumimoji="1" lang="ja-JP" altLang="en-US" smtClean="0"/>
              <a:t>‹#›</a:t>
            </a:fld>
            <a:endParaRPr kumimoji="1" lang="ja-JP" altLang="en-US"/>
          </a:p>
        </p:txBody>
      </p:sp>
    </p:spTree>
    <p:extLst>
      <p:ext uri="{BB962C8B-B14F-4D97-AF65-F5344CB8AC3E}">
        <p14:creationId xmlns:p14="http://schemas.microsoft.com/office/powerpoint/2010/main" val="406928490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2-06T14:06:12.672"/>
    </inkml:context>
    <inkml:brush xml:id="br0">
      <inkml:brushProperty name="width" value="0.1" units="cm"/>
      <inkml:brushProperty name="height" value="0.6" units="cm"/>
      <inkml:brushProperty name="color" value="#FFFFFF"/>
      <inkml:brushProperty name="inkEffects" value="pencil"/>
    </inkml:brush>
  </inkml:definitions>
  <inkml:trace contextRef="#ctx0" brushRef="#br0">19 3 7097 189548 57640,'-1'0'824'0'0,"-1"0"-124"0"0,0 0 12 0 0,-1 1-52 0 0,1-1-296 0 0,0 0-248 0 0,0 0-116 0 0,1 0-92 0 0,-1 0-12 0 0,1-1-216 0 0,1 1-288 0 0,-1 0-624 0 0,2 0 56 0 0,-1-1-425 0 0,3 1-1175 0 0,0-1 212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3.435"/>
    </inkml:context>
    <inkml:brush xml:id="br0">
      <inkml:brushProperty name="width" value="0.05" units="cm"/>
      <inkml:brushProperty name="height" value="0.05" units="cm"/>
    </inkml:brush>
  </inkml:definitions>
  <inkml:trace contextRef="#ctx0" brushRef="#br0">1 0 5489 0 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4.546"/>
    </inkml:context>
    <inkml:brush xml:id="br0">
      <inkml:brushProperty name="width" value="0.05" units="cm"/>
      <inkml:brushProperty name="height" value="0.05" units="cm"/>
    </inkml:brush>
  </inkml:definitions>
  <inkml:trace contextRef="#ctx0" brushRef="#br0">1 1 4028 0 0,'0'0'1184'0'0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3.435"/>
    </inkml:context>
    <inkml:brush xml:id="br0">
      <inkml:brushProperty name="width" value="0.05" units="cm"/>
      <inkml:brushProperty name="height" value="0.05" units="cm"/>
    </inkml:brush>
  </inkml:definitions>
  <inkml:trace contextRef="#ctx0" brushRef="#br0">1 0 5489 0 0,'0'0'0'0'0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4.546"/>
    </inkml:context>
    <inkml:brush xml:id="br0">
      <inkml:brushProperty name="width" value="0.05" units="cm"/>
      <inkml:brushProperty name="height" value="0.05" units="cm"/>
    </inkml:brush>
  </inkml:definitions>
  <inkml:trace contextRef="#ctx0" brushRef="#br0">1 1 4028 0 0,'0'0'1184'0'0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3.435"/>
    </inkml:context>
    <inkml:brush xml:id="br0">
      <inkml:brushProperty name="width" value="0.05" units="cm"/>
      <inkml:brushProperty name="height" value="0.05" units="cm"/>
    </inkml:brush>
  </inkml:definitions>
  <inkml:trace contextRef="#ctx0" brushRef="#br0">1 0 5489 0 0,'0'0'0'0'0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4.546"/>
    </inkml:context>
    <inkml:brush xml:id="br0">
      <inkml:brushProperty name="width" value="0.05" units="cm"/>
      <inkml:brushProperty name="height" value="0.05" units="cm"/>
    </inkml:brush>
  </inkml:definitions>
  <inkml:trace contextRef="#ctx0" brushRef="#br0">1 1 4028 0 0,'0'0'1184'0'0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3.435"/>
    </inkml:context>
    <inkml:brush xml:id="br0">
      <inkml:brushProperty name="width" value="0.05" units="cm"/>
      <inkml:brushProperty name="height" value="0.05" units="cm"/>
    </inkml:brush>
  </inkml:definitions>
  <inkml:trace contextRef="#ctx0" brushRef="#br0">1 0 5489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4.546"/>
    </inkml:context>
    <inkml:brush xml:id="br0">
      <inkml:brushProperty name="width" value="0.05" units="cm"/>
      <inkml:brushProperty name="height" value="0.05" units="cm"/>
    </inkml:brush>
  </inkml:definitions>
  <inkml:trace contextRef="#ctx0" brushRef="#br0">1 1 4028 0 0,'0'0'1184'0'0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3.435"/>
    </inkml:context>
    <inkml:brush xml:id="br0">
      <inkml:brushProperty name="width" value="0.05" units="cm"/>
      <inkml:brushProperty name="height" value="0.05" units="cm"/>
    </inkml:brush>
  </inkml:definitions>
  <inkml:trace contextRef="#ctx0" brushRef="#br0">1 0 5489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4.546"/>
    </inkml:context>
    <inkml:brush xml:id="br0">
      <inkml:brushProperty name="width" value="0.05" units="cm"/>
      <inkml:brushProperty name="height" value="0.05" units="cm"/>
    </inkml:brush>
  </inkml:definitions>
  <inkml:trace contextRef="#ctx0" brushRef="#br0">1 1 4028 0 0,'0'0'1184'0'0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3.435"/>
    </inkml:context>
    <inkml:brush xml:id="br0">
      <inkml:brushProperty name="width" value="0.05" units="cm"/>
      <inkml:brushProperty name="height" value="0.05" units="cm"/>
    </inkml:brush>
  </inkml:definitions>
  <inkml:trace contextRef="#ctx0" brushRef="#br0">1 0 5489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4.546"/>
    </inkml:context>
    <inkml:brush xml:id="br0">
      <inkml:brushProperty name="width" value="0.05" units="cm"/>
      <inkml:brushProperty name="height" value="0.05" units="cm"/>
    </inkml:brush>
  </inkml:definitions>
  <inkml:trace contextRef="#ctx0" brushRef="#br0">1 1 4028 0 0,'0'0'1184'0'0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3.435"/>
    </inkml:context>
    <inkml:brush xml:id="br0">
      <inkml:brushProperty name="width" value="0.05" units="cm"/>
      <inkml:brushProperty name="height" value="0.05" units="cm"/>
    </inkml:brush>
  </inkml:definitions>
  <inkml:trace contextRef="#ctx0" brushRef="#br0">1 0 5489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4.546"/>
    </inkml:context>
    <inkml:brush xml:id="br0">
      <inkml:brushProperty name="width" value="0.05" units="cm"/>
      <inkml:brushProperty name="height" value="0.05" units="cm"/>
    </inkml:brush>
  </inkml:definitions>
  <inkml:trace contextRef="#ctx0" brushRef="#br0">1 1 4028 0 0,'0'0'1184'0'0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A64B33-3CE7-4D1A-B13F-0760B345B7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defRPr sz="1200" noProof="1">
                <a:latin typeface="たぬき油性マジック" panose="02000600000000000000" pitchFamily="2" charset="-128"/>
              </a:defRPr>
            </a:lvl1pPr>
          </a:lstStyle>
          <a:p>
            <a:endParaRPr lang="en-US" dirty="0"/>
          </a:p>
        </p:txBody>
      </p:sp>
      <p:sp>
        <p:nvSpPr>
          <p:cNvPr id="3" name="Date Placeholder 2">
            <a:extLst>
              <a:ext uri="{FF2B5EF4-FFF2-40B4-BE49-F238E27FC236}">
                <a16:creationId xmlns:a16="http://schemas.microsoft.com/office/drawing/2014/main" id="{CE4B9469-0EB5-42AE-928C-7D58754C6D3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defRPr sz="1200" noProof="1" smtClean="0">
                <a:latin typeface="+mn-lt"/>
                <a:ea typeface="+mn-ea"/>
              </a:defRPr>
            </a:lvl1pPr>
          </a:lstStyle>
          <a:p>
            <a:fld id="{3EFD42F7-718C-4B98-AAEC-167E6DDD60A7}" type="datetimeFigureOut">
              <a:rPr lang="en-US" altLang="en-US"/>
              <a:pPr/>
              <a:t>12/6/2020</a:t>
            </a:fld>
            <a:endParaRPr lang="en-US" altLang="en-US"/>
          </a:p>
        </p:txBody>
      </p:sp>
      <p:sp>
        <p:nvSpPr>
          <p:cNvPr id="8196" name="Slide Image Placeholder 3">
            <a:extLst>
              <a:ext uri="{FF2B5EF4-FFF2-40B4-BE49-F238E27FC236}">
                <a16:creationId xmlns:a16="http://schemas.microsoft.com/office/drawing/2014/main" id="{28A419EC-7AE4-4D82-80C1-6399B3A41028}"/>
              </a:ext>
            </a:extLst>
          </p:cNvPr>
          <p:cNvSpPr>
            <a:spLocks noGrp="1" noRot="1" noChangeAspect="1" noChangeArrowheads="1"/>
          </p:cNvSpPr>
          <p:nvPr>
            <p:ph type="sldImg" idx="4294967295"/>
          </p:nvPr>
        </p:nvSpPr>
        <p:spPr bwMode="auto">
          <a:xfrm>
            <a:off x="1371600" y="1143000"/>
            <a:ext cx="4114800" cy="30861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8197" name="Notes Placeholder 4">
            <a:extLst>
              <a:ext uri="{FF2B5EF4-FFF2-40B4-BE49-F238E27FC236}">
                <a16:creationId xmlns:a16="http://schemas.microsoft.com/office/drawing/2014/main" id="{49BF7A3E-51CD-4A1C-9148-610EFB625ED1}"/>
              </a:ext>
            </a:extLst>
          </p:cNvPr>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6" name="Footer Placeholder 5">
            <a:extLst>
              <a:ext uri="{FF2B5EF4-FFF2-40B4-BE49-F238E27FC236}">
                <a16:creationId xmlns:a16="http://schemas.microsoft.com/office/drawing/2014/main" id="{5F1026DD-03E2-4E0F-A1E5-FE131C335FB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defRPr sz="1200" noProof="1">
                <a:latin typeface="たぬき油性マジック" panose="02000600000000000000" pitchFamily="2" charset="-128"/>
              </a:defRPr>
            </a:lvl1pPr>
          </a:lstStyle>
          <a:p>
            <a:endParaRPr lang="en-US" dirty="0"/>
          </a:p>
        </p:txBody>
      </p:sp>
      <p:sp>
        <p:nvSpPr>
          <p:cNvPr id="7" name="Slide Number Placeholder 6">
            <a:extLst>
              <a:ext uri="{FF2B5EF4-FFF2-40B4-BE49-F238E27FC236}">
                <a16:creationId xmlns:a16="http://schemas.microsoft.com/office/drawing/2014/main" id="{FA2AF246-3E8C-41A1-9BD9-F3813308AC6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defRPr sz="1200" noProof="1" smtClean="0">
                <a:latin typeface="+mn-lt"/>
                <a:ea typeface="+mn-ea"/>
              </a:defRPr>
            </a:lvl1pPr>
          </a:lstStyle>
          <a:p>
            <a:fld id="{6F8A23EB-6F10-4D24-B57F-624A5E55E4E6}" type="slidenum">
              <a:rPr lang="en-US" smtClean="0"/>
              <a:pPr/>
              <a:t>‹#›</a:t>
            </a:fld>
            <a:endParaRPr lang="en-US" dirty="0">
              <a:latin typeface="たぬき油性マジック" panose="02000600000000000000" pitchFamily="2" charset="-128"/>
              <a:ea typeface="SimSun" panose="02010600030101010101" pitchFamily="2" charset="-122"/>
            </a:endParaRPr>
          </a:p>
        </p:txBody>
      </p:sp>
    </p:spTree>
    <p:extLst>
      <p:ext uri="{BB962C8B-B14F-4D97-AF65-F5344CB8AC3E}">
        <p14:creationId xmlns:p14="http://schemas.microsoft.com/office/powerpoint/2010/main" val="398381264"/>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たぬき油性マジック" panose="02000600000000000000" pitchFamily="2" charset="-128"/>
        <a:ea typeface="SimSun" panose="02010600030101010101" pitchFamily="2" charset="-122"/>
        <a:cs typeface="+mn-cs"/>
      </a:defRPr>
    </a:lvl1pPr>
    <a:lvl2pPr marL="457200" algn="l" rtl="0" fontAlgn="base">
      <a:spcBef>
        <a:spcPct val="0"/>
      </a:spcBef>
      <a:spcAft>
        <a:spcPct val="0"/>
      </a:spcAft>
      <a:defRPr sz="1200" kern="1200">
        <a:solidFill>
          <a:schemeClr val="tx1"/>
        </a:solidFill>
        <a:latin typeface="たぬき油性マジック" panose="02000600000000000000" pitchFamily="2" charset="-128"/>
        <a:ea typeface="SimSun" panose="02010600030101010101" pitchFamily="2" charset="-122"/>
        <a:cs typeface="+mn-cs"/>
      </a:defRPr>
    </a:lvl2pPr>
    <a:lvl3pPr marL="914400" algn="l" rtl="0" fontAlgn="base">
      <a:spcBef>
        <a:spcPct val="0"/>
      </a:spcBef>
      <a:spcAft>
        <a:spcPct val="0"/>
      </a:spcAft>
      <a:defRPr sz="1200" kern="1200">
        <a:solidFill>
          <a:schemeClr val="tx1"/>
        </a:solidFill>
        <a:latin typeface="たぬき油性マジック" panose="02000600000000000000" pitchFamily="2" charset="-128"/>
        <a:ea typeface="SimSun" panose="02010600030101010101" pitchFamily="2" charset="-122"/>
        <a:cs typeface="+mn-cs"/>
      </a:defRPr>
    </a:lvl3pPr>
    <a:lvl4pPr marL="1371600" algn="l" rtl="0" fontAlgn="base">
      <a:spcBef>
        <a:spcPct val="0"/>
      </a:spcBef>
      <a:spcAft>
        <a:spcPct val="0"/>
      </a:spcAft>
      <a:defRPr sz="1200" kern="1200">
        <a:solidFill>
          <a:schemeClr val="tx1"/>
        </a:solidFill>
        <a:latin typeface="たぬき油性マジック" panose="02000600000000000000" pitchFamily="2" charset="-128"/>
        <a:ea typeface="SimSun" panose="02010600030101010101" pitchFamily="2" charset="-122"/>
        <a:cs typeface="+mn-cs"/>
      </a:defRPr>
    </a:lvl4pPr>
    <a:lvl5pPr marL="1828800" algn="l" rtl="0" fontAlgn="base">
      <a:spcBef>
        <a:spcPct val="0"/>
      </a:spcBef>
      <a:spcAft>
        <a:spcPct val="0"/>
      </a:spcAft>
      <a:defRPr sz="1200" kern="1200">
        <a:solidFill>
          <a:schemeClr val="tx1"/>
        </a:solidFill>
        <a:latin typeface="たぬき油性マジック" panose="02000600000000000000" pitchFamily="2" charset="-128"/>
        <a:ea typeface="SimSun"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2</a:t>
            </a:fld>
            <a:endParaRPr lang="en-US" altLang="en-US" i="1" dirty="0">
              <a:ea typeface="SimSun" panose="02010600030101010101" pitchFamily="2" charset="-122"/>
            </a:endParaRPr>
          </a:p>
        </p:txBody>
      </p:sp>
    </p:spTree>
    <p:extLst>
      <p:ext uri="{BB962C8B-B14F-4D97-AF65-F5344CB8AC3E}">
        <p14:creationId xmlns:p14="http://schemas.microsoft.com/office/powerpoint/2010/main" val="3476964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71</a:t>
            </a:fld>
            <a:endParaRPr lang="en-US" altLang="en-US" i="1" dirty="0">
              <a:ea typeface="SimSun" panose="02010600030101010101" pitchFamily="2" charset="-122"/>
            </a:endParaRPr>
          </a:p>
        </p:txBody>
      </p:sp>
    </p:spTree>
    <p:extLst>
      <p:ext uri="{BB962C8B-B14F-4D97-AF65-F5344CB8AC3E}">
        <p14:creationId xmlns:p14="http://schemas.microsoft.com/office/powerpoint/2010/main" val="92104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3</a:t>
            </a:fld>
            <a:endParaRPr lang="en-US" altLang="en-US" i="1" dirty="0">
              <a:ea typeface="SimSun" panose="02010600030101010101" pitchFamily="2" charset="-122"/>
            </a:endParaRPr>
          </a:p>
        </p:txBody>
      </p:sp>
    </p:spTree>
    <p:extLst>
      <p:ext uri="{BB962C8B-B14F-4D97-AF65-F5344CB8AC3E}">
        <p14:creationId xmlns:p14="http://schemas.microsoft.com/office/powerpoint/2010/main" val="131270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13</a:t>
            </a:fld>
            <a:endParaRPr lang="en-US" altLang="en-US" i="1" dirty="0">
              <a:ea typeface="SimSun" panose="02010600030101010101" pitchFamily="2" charset="-122"/>
            </a:endParaRPr>
          </a:p>
        </p:txBody>
      </p:sp>
    </p:spTree>
    <p:extLst>
      <p:ext uri="{BB962C8B-B14F-4D97-AF65-F5344CB8AC3E}">
        <p14:creationId xmlns:p14="http://schemas.microsoft.com/office/powerpoint/2010/main" val="1988482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20</a:t>
            </a:fld>
            <a:endParaRPr lang="en-US" altLang="en-US" i="1" dirty="0">
              <a:ea typeface="SimSun" panose="02010600030101010101" pitchFamily="2" charset="-122"/>
            </a:endParaRPr>
          </a:p>
        </p:txBody>
      </p:sp>
    </p:spTree>
    <p:extLst>
      <p:ext uri="{BB962C8B-B14F-4D97-AF65-F5344CB8AC3E}">
        <p14:creationId xmlns:p14="http://schemas.microsoft.com/office/powerpoint/2010/main" val="3579702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24</a:t>
            </a:fld>
            <a:endParaRPr lang="en-US" altLang="en-US" i="1" dirty="0">
              <a:ea typeface="SimSun" panose="02010600030101010101" pitchFamily="2" charset="-122"/>
            </a:endParaRPr>
          </a:p>
        </p:txBody>
      </p:sp>
    </p:spTree>
    <p:extLst>
      <p:ext uri="{BB962C8B-B14F-4D97-AF65-F5344CB8AC3E}">
        <p14:creationId xmlns:p14="http://schemas.microsoft.com/office/powerpoint/2010/main" val="1634155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30</a:t>
            </a:fld>
            <a:endParaRPr lang="en-US" altLang="en-US" i="1" dirty="0">
              <a:ea typeface="SimSun" panose="02010600030101010101" pitchFamily="2" charset="-122"/>
            </a:endParaRPr>
          </a:p>
        </p:txBody>
      </p:sp>
    </p:spTree>
    <p:extLst>
      <p:ext uri="{BB962C8B-B14F-4D97-AF65-F5344CB8AC3E}">
        <p14:creationId xmlns:p14="http://schemas.microsoft.com/office/powerpoint/2010/main" val="1427766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35</a:t>
            </a:fld>
            <a:endParaRPr lang="en-US" altLang="en-US" i="1" dirty="0">
              <a:ea typeface="SimSun" panose="02010600030101010101" pitchFamily="2" charset="-122"/>
            </a:endParaRPr>
          </a:p>
        </p:txBody>
      </p:sp>
    </p:spTree>
    <p:extLst>
      <p:ext uri="{BB962C8B-B14F-4D97-AF65-F5344CB8AC3E}">
        <p14:creationId xmlns:p14="http://schemas.microsoft.com/office/powerpoint/2010/main" val="129327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41</a:t>
            </a:fld>
            <a:endParaRPr lang="en-US" altLang="en-US" i="1" dirty="0">
              <a:ea typeface="SimSun" panose="02010600030101010101" pitchFamily="2" charset="-122"/>
            </a:endParaRPr>
          </a:p>
        </p:txBody>
      </p:sp>
    </p:spTree>
    <p:extLst>
      <p:ext uri="{BB962C8B-B14F-4D97-AF65-F5344CB8AC3E}">
        <p14:creationId xmlns:p14="http://schemas.microsoft.com/office/powerpoint/2010/main" val="752059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47</a:t>
            </a:fld>
            <a:endParaRPr lang="en-US" altLang="en-US" i="1" dirty="0">
              <a:ea typeface="SimSun" panose="02010600030101010101" pitchFamily="2" charset="-122"/>
            </a:endParaRPr>
          </a:p>
        </p:txBody>
      </p:sp>
    </p:spTree>
    <p:extLst>
      <p:ext uri="{BB962C8B-B14F-4D97-AF65-F5344CB8AC3E}">
        <p14:creationId xmlns:p14="http://schemas.microsoft.com/office/powerpoint/2010/main" val="3270143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AAB733-C389-48A4-B63D-8CF9042475FF}"/>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61E0D1B-6954-43D0-9056-D9FEEE82C0B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9BA52AE-77D1-4B8A-989B-9FB9137F6D7A}"/>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2020/12/6</a:t>
            </a:fld>
            <a:endParaRPr kumimoji="1" lang="ja-JP" altLang="en-US"/>
          </a:p>
        </p:txBody>
      </p:sp>
      <p:sp>
        <p:nvSpPr>
          <p:cNvPr id="5" name="フッター プレースホルダー 4">
            <a:extLst>
              <a:ext uri="{FF2B5EF4-FFF2-40B4-BE49-F238E27FC236}">
                <a16:creationId xmlns:a16="http://schemas.microsoft.com/office/drawing/2014/main" id="{4B8557D2-B3B5-40E3-B7DB-F311DB901951}"/>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B7F41EE-3808-44CC-811A-D119E6C47AA4}"/>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60477905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5CA6DB-4391-40DB-A620-3C6414B5DFA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D415846-0AC1-4C9A-84B5-5DCB9F76E55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C2BCFA-3335-476D-99FB-0D71EC1DA6DB}"/>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2020/12/6</a:t>
            </a:fld>
            <a:endParaRPr kumimoji="1" lang="ja-JP" altLang="en-US"/>
          </a:p>
        </p:txBody>
      </p:sp>
      <p:sp>
        <p:nvSpPr>
          <p:cNvPr id="5" name="フッター プレースホルダー 4">
            <a:extLst>
              <a:ext uri="{FF2B5EF4-FFF2-40B4-BE49-F238E27FC236}">
                <a16:creationId xmlns:a16="http://schemas.microsoft.com/office/drawing/2014/main" id="{25DD12F3-F591-4876-8ABC-CDBF1D05EAE4}"/>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EAEE06-7A74-4397-B843-DA14B4F6E5E9}"/>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152360954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07376BC-406D-4487-A7AA-02E1EE9A40E0}"/>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636A901-1178-4C6C-9E32-834DA3064AB7}"/>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76DF86E-5E69-4E1A-9040-1B29412FB58A}"/>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2020/12/6</a:t>
            </a:fld>
            <a:endParaRPr kumimoji="1" lang="ja-JP" altLang="en-US"/>
          </a:p>
        </p:txBody>
      </p:sp>
      <p:sp>
        <p:nvSpPr>
          <p:cNvPr id="5" name="フッター プレースホルダー 4">
            <a:extLst>
              <a:ext uri="{FF2B5EF4-FFF2-40B4-BE49-F238E27FC236}">
                <a16:creationId xmlns:a16="http://schemas.microsoft.com/office/drawing/2014/main" id="{F5B23D9E-97AC-4670-9C94-112A63E7BC9C}"/>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BAD1DFC-6B40-453D-A585-2597D43DE139}"/>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239054448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FC30A-23F6-4FC3-82EB-1885D30CC4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E47DC97-BA07-451C-8A58-579E00AA8DAE}"/>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F8F18811-2EE0-4174-AD39-35FF223F70D5}"/>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2020/12/6</a:t>
            </a:fld>
            <a:endParaRPr kumimoji="1" lang="ja-JP" altLang="en-US"/>
          </a:p>
        </p:txBody>
      </p:sp>
      <p:sp>
        <p:nvSpPr>
          <p:cNvPr id="5" name="フッター プレースホルダー 4">
            <a:extLst>
              <a:ext uri="{FF2B5EF4-FFF2-40B4-BE49-F238E27FC236}">
                <a16:creationId xmlns:a16="http://schemas.microsoft.com/office/drawing/2014/main" id="{B3E3AFC4-F26C-4C6A-AB60-D24960D6E2BC}"/>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5477A0-8998-4554-8963-39D900B6714F}"/>
              </a:ext>
            </a:extLst>
          </p:cNvPr>
          <p:cNvSpPr>
            <a:spLocks noGrp="1"/>
          </p:cNvSpPr>
          <p:nvPr>
            <p:ph type="sldNum" sz="quarter" idx="12"/>
          </p:nvPr>
        </p:nvSpPr>
        <p:spPr>
          <a:xfrm>
            <a:off x="6687857" y="5928312"/>
            <a:ext cx="2132184" cy="389307"/>
          </a:xfrm>
        </p:spPr>
        <p:txBody>
          <a:bodyPr/>
          <a:lstStyle>
            <a:lvl1pPr>
              <a:defRPr>
                <a:solidFill>
                  <a:schemeClr val="bg1"/>
                </a:solidFill>
              </a:defRPr>
            </a:lvl1p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121175125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015DB1-9B52-4F35-9D2B-ECD4DC7AF537}"/>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24F6CC6-9C09-4B80-9030-FD08FED822C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8F0D184-4405-4D1C-B21F-2108D1AA8D2B}"/>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2020/12/6</a:t>
            </a:fld>
            <a:endParaRPr kumimoji="1" lang="ja-JP" altLang="en-US"/>
          </a:p>
        </p:txBody>
      </p:sp>
      <p:sp>
        <p:nvSpPr>
          <p:cNvPr id="5" name="フッター プレースホルダー 4">
            <a:extLst>
              <a:ext uri="{FF2B5EF4-FFF2-40B4-BE49-F238E27FC236}">
                <a16:creationId xmlns:a16="http://schemas.microsoft.com/office/drawing/2014/main" id="{97581503-0567-437D-A7E9-6E7BB74C899D}"/>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D1FA12C-88A2-4606-8FC9-BB57FA2C1A23}"/>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23613975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462AC8-AD29-4CAE-88BD-71B876DFD71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9BA69E7-8E48-4283-B5B0-E18C71C41F62}"/>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B78BD14-4912-4A24-8200-1D72E8ECB75F}"/>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AC14CB6-3A93-49E8-B62E-A2F747BF109D}"/>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2020/12/6</a:t>
            </a:fld>
            <a:endParaRPr kumimoji="1" lang="ja-JP" altLang="en-US"/>
          </a:p>
        </p:txBody>
      </p:sp>
      <p:sp>
        <p:nvSpPr>
          <p:cNvPr id="6" name="フッター プレースホルダー 5">
            <a:extLst>
              <a:ext uri="{FF2B5EF4-FFF2-40B4-BE49-F238E27FC236}">
                <a16:creationId xmlns:a16="http://schemas.microsoft.com/office/drawing/2014/main" id="{DA57A658-7C68-47BE-B7E9-48E050A91505}"/>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4127327-E3EC-4499-9B09-44E6F01DC66A}"/>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349286133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D7A00F-2D5C-4FC3-BC1F-63E69C7789B7}"/>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83E7C48-2CDA-4E53-A528-C77248515B7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94325A1A-7F0C-45B8-A887-699C9C991D5F}"/>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6CB6E71-315E-4938-A87A-D4696771D97E}"/>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A1C53CD-3C0E-4913-8926-1BF6FE5DF108}"/>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9C3AFB4-9A68-4666-A077-76294B54F278}"/>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2020/12/6</a:t>
            </a:fld>
            <a:endParaRPr kumimoji="1" lang="ja-JP" altLang="en-US"/>
          </a:p>
        </p:txBody>
      </p:sp>
      <p:sp>
        <p:nvSpPr>
          <p:cNvPr id="8" name="フッター プレースホルダー 7">
            <a:extLst>
              <a:ext uri="{FF2B5EF4-FFF2-40B4-BE49-F238E27FC236}">
                <a16:creationId xmlns:a16="http://schemas.microsoft.com/office/drawing/2014/main" id="{67E1C528-3E3E-411C-B3A4-4B2FD2B84BCF}"/>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8633DF1-0876-4628-A754-EDE687AF732D}"/>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277847975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15ED6-B019-46CC-BB4D-84022FC6B2A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37CCC83-4FC3-4476-AF77-936C3005308B}"/>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2020/12/6</a:t>
            </a:fld>
            <a:endParaRPr kumimoji="1" lang="ja-JP" altLang="en-US"/>
          </a:p>
        </p:txBody>
      </p:sp>
      <p:sp>
        <p:nvSpPr>
          <p:cNvPr id="4" name="フッター プレースホルダー 3">
            <a:extLst>
              <a:ext uri="{FF2B5EF4-FFF2-40B4-BE49-F238E27FC236}">
                <a16:creationId xmlns:a16="http://schemas.microsoft.com/office/drawing/2014/main" id="{5179BA3A-EE54-4725-BDBD-3CB03DD8AA7F}"/>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8303D52-2970-4281-A162-4645E19AB59F}"/>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162354017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CA768AB-0BCD-4CA2-8776-070FE06549C0}"/>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2020/12/6</a:t>
            </a:fld>
            <a:endParaRPr kumimoji="1" lang="ja-JP" altLang="en-US"/>
          </a:p>
        </p:txBody>
      </p:sp>
      <p:sp>
        <p:nvSpPr>
          <p:cNvPr id="3" name="フッター プレースホルダー 2">
            <a:extLst>
              <a:ext uri="{FF2B5EF4-FFF2-40B4-BE49-F238E27FC236}">
                <a16:creationId xmlns:a16="http://schemas.microsoft.com/office/drawing/2014/main" id="{34E56B12-14B7-4867-B716-2F76C67448F1}"/>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8DC0FF-E07E-4B92-AC58-5F43674AC880}"/>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12961081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C26DA2-6167-4539-A8E1-8BE53FAA7E5A}"/>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32E4D76-E6E7-430E-81BC-CF98D249AB95}"/>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00F519B-73B5-41CE-AC2A-80D055DEB30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68DBE63-50BB-46FD-9AD4-CB5B90E4A65A}"/>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2020/12/6</a:t>
            </a:fld>
            <a:endParaRPr kumimoji="1" lang="ja-JP" altLang="en-US"/>
          </a:p>
        </p:txBody>
      </p:sp>
      <p:sp>
        <p:nvSpPr>
          <p:cNvPr id="6" name="フッター プレースホルダー 5">
            <a:extLst>
              <a:ext uri="{FF2B5EF4-FFF2-40B4-BE49-F238E27FC236}">
                <a16:creationId xmlns:a16="http://schemas.microsoft.com/office/drawing/2014/main" id="{E197BEB1-4FAD-45E7-9C60-1D5D94B9C62C}"/>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1D7A357-5329-4565-BEBE-0B68E2A08F4C}"/>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267374935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7321D8-FB81-41D5-AF1F-B54ADD1A26FA}"/>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ADED1B2-BD87-4C69-A317-FBCB8B297E7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BD60EC9A-F9CF-41AE-8249-444FB4FEEEC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148F68E-C8E5-4995-95AE-5227C48C4459}"/>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2020/12/6</a:t>
            </a:fld>
            <a:endParaRPr kumimoji="1" lang="ja-JP" altLang="en-US"/>
          </a:p>
        </p:txBody>
      </p:sp>
      <p:sp>
        <p:nvSpPr>
          <p:cNvPr id="6" name="フッター プレースホルダー 5">
            <a:extLst>
              <a:ext uri="{FF2B5EF4-FFF2-40B4-BE49-F238E27FC236}">
                <a16:creationId xmlns:a16="http://schemas.microsoft.com/office/drawing/2014/main" id="{C053CA94-E9AB-4E56-9C42-C6D89C1086DC}"/>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8781CEB-DDDC-4E97-977F-E3DC70B40EFD}"/>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305453795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BF6FAA6-4758-4037-8BAB-0084CED638C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644161F1-F91D-4DD8-BE5C-E4BD6E533FB3}"/>
              </a:ext>
            </a:extLst>
          </p:cNvPr>
          <p:cNvSpPr>
            <a:spLocks noGrp="1"/>
          </p:cNvSpPr>
          <p:nvPr>
            <p:ph type="body" idx="1"/>
          </p:nvPr>
        </p:nvSpPr>
        <p:spPr>
          <a:xfrm>
            <a:off x="628650" y="1538243"/>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B5FA3CE8-F5C2-4E8A-AA8C-78BCF24F69FA}"/>
              </a:ext>
            </a:extLst>
          </p:cNvPr>
          <p:cNvSpPr>
            <a:spLocks noGrp="1"/>
          </p:cNvSpPr>
          <p:nvPr>
            <p:ph type="sldNum" sz="quarter" idx="4"/>
          </p:nvPr>
        </p:nvSpPr>
        <p:spPr>
          <a:xfrm>
            <a:off x="6792435" y="6103567"/>
            <a:ext cx="2132184" cy="389307"/>
          </a:xfrm>
          <a:prstGeom prst="rect">
            <a:avLst/>
          </a:prstGeom>
        </p:spPr>
        <p:txBody>
          <a:bodyPr vert="horz" lIns="91440" tIns="45720" rIns="91440" bIns="45720" rtlCol="0" anchor="ctr"/>
          <a:lstStyle>
            <a:lvl1pPr algn="r">
              <a:defRPr sz="2800">
                <a:solidFill>
                  <a:schemeClr val="bg1"/>
                </a:solidFill>
                <a:latin typeface="+mj-lt"/>
              </a:defRPr>
            </a:lvl1pPr>
          </a:lstStyle>
          <a:p>
            <a:fld id="{19E16093-79B0-43A3-910E-C8BD05E55535}" type="slidenum">
              <a:rPr lang="en-US" smtClean="0"/>
              <a:pPr/>
              <a:t>‹#›</a:t>
            </a:fld>
            <a:endParaRPr lang="en-US" dirty="0"/>
          </a:p>
        </p:txBody>
      </p:sp>
    </p:spTree>
    <p:extLst>
      <p:ext uri="{BB962C8B-B14F-4D97-AF65-F5344CB8AC3E}">
        <p14:creationId xmlns:p14="http://schemas.microsoft.com/office/powerpoint/2010/main" val="2158875904"/>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Lst>
  <p:hf hdr="0" ftr="0" dt="0"/>
  <p:txStyles>
    <p:titleStyle>
      <a:lvl1pPr algn="l" defTabSz="685800" rtl="0" eaLnBrk="1" latinLnBrk="0" hangingPunct="1">
        <a:lnSpc>
          <a:spcPct val="90000"/>
        </a:lnSpc>
        <a:spcBef>
          <a:spcPct val="0"/>
        </a:spcBef>
        <a:buNone/>
        <a:defRPr kumimoji="1" sz="400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0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7.jpg"/><Relationship Id="rId7" Type="http://schemas.openxmlformats.org/officeDocument/2006/relationships/image" Target="../media/image20.jpg"/><Relationship Id="rId12" Type="http://schemas.openxmlformats.org/officeDocument/2006/relationships/image" Target="../media/image25.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19.jpg"/><Relationship Id="rId11" Type="http://schemas.openxmlformats.org/officeDocument/2006/relationships/image" Target="../media/image24.jpg"/><Relationship Id="rId5" Type="http://schemas.openxmlformats.org/officeDocument/2006/relationships/image" Target="../media/image2.png"/><Relationship Id="rId10" Type="http://schemas.openxmlformats.org/officeDocument/2006/relationships/image" Target="../media/image23.jpg"/><Relationship Id="rId4" Type="http://schemas.openxmlformats.org/officeDocument/2006/relationships/image" Target="../media/image18.jpg"/><Relationship Id="rId9" Type="http://schemas.openxmlformats.org/officeDocument/2006/relationships/image" Target="../media/image22.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jpg"/><Relationship Id="rId12" Type="http://schemas.openxmlformats.org/officeDocument/2006/relationships/image" Target="../media/image35.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9.jpg"/><Relationship Id="rId11" Type="http://schemas.openxmlformats.org/officeDocument/2006/relationships/image" Target="../media/image34.jpg"/><Relationship Id="rId5" Type="http://schemas.openxmlformats.org/officeDocument/2006/relationships/image" Target="../media/image28.jpg"/><Relationship Id="rId10" Type="http://schemas.openxmlformats.org/officeDocument/2006/relationships/image" Target="../media/image33.jpg"/><Relationship Id="rId4" Type="http://schemas.openxmlformats.org/officeDocument/2006/relationships/image" Target="../media/image27.jpg"/><Relationship Id="rId9" Type="http://schemas.openxmlformats.org/officeDocument/2006/relationships/image" Target="../media/image32.jpg"/></Relationships>
</file>

<file path=ppt/slides/_rels/slide51.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6.jpg"/><Relationship Id="rId7" Type="http://schemas.openxmlformats.org/officeDocument/2006/relationships/image" Target="../media/image40.jpg"/><Relationship Id="rId12" Type="http://schemas.openxmlformats.org/officeDocument/2006/relationships/image" Target="../media/image45.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9.jpg"/><Relationship Id="rId11" Type="http://schemas.openxmlformats.org/officeDocument/2006/relationships/image" Target="../media/image44.jpg"/><Relationship Id="rId5" Type="http://schemas.openxmlformats.org/officeDocument/2006/relationships/image" Target="../media/image38.jpg"/><Relationship Id="rId10" Type="http://schemas.openxmlformats.org/officeDocument/2006/relationships/image" Target="../media/image43.jpg"/><Relationship Id="rId4" Type="http://schemas.openxmlformats.org/officeDocument/2006/relationships/image" Target="../media/image37.jpg"/><Relationship Id="rId9" Type="http://schemas.openxmlformats.org/officeDocument/2006/relationships/image" Target="../media/image42.jpg"/></Relationships>
</file>

<file path=ppt/slides/_rels/slide52.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2.png"/><Relationship Id="rId7" Type="http://schemas.openxmlformats.org/officeDocument/2006/relationships/image" Target="../media/image50.jpg"/><Relationship Id="rId12" Type="http://schemas.openxmlformats.org/officeDocument/2006/relationships/image" Target="../media/image55.jpg"/><Relationship Id="rId2"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image" Target="../media/image49.jpg"/><Relationship Id="rId11" Type="http://schemas.openxmlformats.org/officeDocument/2006/relationships/image" Target="../media/image54.jpg"/><Relationship Id="rId5" Type="http://schemas.openxmlformats.org/officeDocument/2006/relationships/image" Target="../media/image48.jpg"/><Relationship Id="rId10" Type="http://schemas.openxmlformats.org/officeDocument/2006/relationships/image" Target="../media/image53.jpg"/><Relationship Id="rId4" Type="http://schemas.openxmlformats.org/officeDocument/2006/relationships/image" Target="../media/image47.jpg"/><Relationship Id="rId9" Type="http://schemas.openxmlformats.org/officeDocument/2006/relationships/image" Target="../media/image52.jpg"/></Relationships>
</file>

<file path=ppt/slides/_rels/slide53.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image" Target="../media/image56.jpg"/><Relationship Id="rId7" Type="http://schemas.openxmlformats.org/officeDocument/2006/relationships/image" Target="../media/image60.jpg"/><Relationship Id="rId12" Type="http://schemas.openxmlformats.org/officeDocument/2006/relationships/image" Target="../media/image65.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9.jpg"/><Relationship Id="rId11" Type="http://schemas.openxmlformats.org/officeDocument/2006/relationships/image" Target="../media/image64.jpg"/><Relationship Id="rId5" Type="http://schemas.openxmlformats.org/officeDocument/2006/relationships/image" Target="../media/image58.jpg"/><Relationship Id="rId10" Type="http://schemas.openxmlformats.org/officeDocument/2006/relationships/image" Target="../media/image63.jpg"/><Relationship Id="rId4" Type="http://schemas.openxmlformats.org/officeDocument/2006/relationships/image" Target="../media/image57.jpg"/><Relationship Id="rId9" Type="http://schemas.openxmlformats.org/officeDocument/2006/relationships/image" Target="../media/image62.jpg"/></Relationships>
</file>

<file path=ppt/slides/_rels/slide54.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image" Target="../media/image66.jpg"/><Relationship Id="rId7" Type="http://schemas.openxmlformats.org/officeDocument/2006/relationships/image" Target="../media/image70.jpg"/><Relationship Id="rId12" Type="http://schemas.openxmlformats.org/officeDocument/2006/relationships/image" Target="../media/image75.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9.jpg"/><Relationship Id="rId11" Type="http://schemas.openxmlformats.org/officeDocument/2006/relationships/image" Target="../media/image74.jpg"/><Relationship Id="rId5" Type="http://schemas.openxmlformats.org/officeDocument/2006/relationships/image" Target="../media/image68.jpg"/><Relationship Id="rId10" Type="http://schemas.openxmlformats.org/officeDocument/2006/relationships/image" Target="../media/image73.jpg"/><Relationship Id="rId4" Type="http://schemas.openxmlformats.org/officeDocument/2006/relationships/image" Target="../media/image67.jpg"/><Relationship Id="rId9" Type="http://schemas.openxmlformats.org/officeDocument/2006/relationships/image" Target="../media/image72.jpg"/></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81.jpg"/><Relationship Id="rId3" Type="http://schemas.openxmlformats.org/officeDocument/2006/relationships/image" Target="../media/image2.png"/><Relationship Id="rId7" Type="http://schemas.openxmlformats.org/officeDocument/2006/relationships/image" Target="../media/image80.jpg"/><Relationship Id="rId12" Type="http://schemas.openxmlformats.org/officeDocument/2006/relationships/image" Target="../media/image85.jpg"/><Relationship Id="rId2" Type="http://schemas.openxmlformats.org/officeDocument/2006/relationships/image" Target="../media/image76.jpg"/><Relationship Id="rId1" Type="http://schemas.openxmlformats.org/officeDocument/2006/relationships/slideLayout" Target="../slideLayouts/slideLayout2.xml"/><Relationship Id="rId6" Type="http://schemas.openxmlformats.org/officeDocument/2006/relationships/image" Target="../media/image79.jpg"/><Relationship Id="rId11" Type="http://schemas.openxmlformats.org/officeDocument/2006/relationships/image" Target="../media/image84.jpg"/><Relationship Id="rId5" Type="http://schemas.openxmlformats.org/officeDocument/2006/relationships/image" Target="../media/image78.jpg"/><Relationship Id="rId10" Type="http://schemas.openxmlformats.org/officeDocument/2006/relationships/image" Target="../media/image83.jpg"/><Relationship Id="rId4" Type="http://schemas.openxmlformats.org/officeDocument/2006/relationships/image" Target="../media/image77.jpg"/><Relationship Id="rId9" Type="http://schemas.openxmlformats.org/officeDocument/2006/relationships/image" Target="../media/image82.jpg"/></Relationships>
</file>

<file path=ppt/slides/_rels/slide59.xml.rels><?xml version="1.0" encoding="UTF-8" standalone="yes"?>
<Relationships xmlns="http://schemas.openxmlformats.org/package/2006/relationships"><Relationship Id="rId8" Type="http://schemas.openxmlformats.org/officeDocument/2006/relationships/image" Target="../media/image91.jpg"/><Relationship Id="rId3" Type="http://schemas.openxmlformats.org/officeDocument/2006/relationships/image" Target="../media/image86.jpg"/><Relationship Id="rId7" Type="http://schemas.openxmlformats.org/officeDocument/2006/relationships/image" Target="../media/image90.jpg"/><Relationship Id="rId12" Type="http://schemas.openxmlformats.org/officeDocument/2006/relationships/image" Target="../media/image95.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9.jpg"/><Relationship Id="rId11" Type="http://schemas.openxmlformats.org/officeDocument/2006/relationships/image" Target="../media/image94.jpg"/><Relationship Id="rId5" Type="http://schemas.openxmlformats.org/officeDocument/2006/relationships/image" Target="../media/image88.jpg"/><Relationship Id="rId10" Type="http://schemas.openxmlformats.org/officeDocument/2006/relationships/image" Target="../media/image93.jpg"/><Relationship Id="rId4" Type="http://schemas.openxmlformats.org/officeDocument/2006/relationships/image" Target="../media/image87.jpg"/><Relationship Id="rId9" Type="http://schemas.openxmlformats.org/officeDocument/2006/relationships/image" Target="../media/image92.jp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01.jpg"/><Relationship Id="rId3" Type="http://schemas.openxmlformats.org/officeDocument/2006/relationships/image" Target="../media/image96.jpg"/><Relationship Id="rId7" Type="http://schemas.openxmlformats.org/officeDocument/2006/relationships/image" Target="../media/image100.jpg"/><Relationship Id="rId12" Type="http://schemas.openxmlformats.org/officeDocument/2006/relationships/image" Target="../media/image105.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9.jpg"/><Relationship Id="rId11" Type="http://schemas.openxmlformats.org/officeDocument/2006/relationships/image" Target="../media/image104.jpg"/><Relationship Id="rId5" Type="http://schemas.openxmlformats.org/officeDocument/2006/relationships/image" Target="../media/image98.jpg"/><Relationship Id="rId10" Type="http://schemas.openxmlformats.org/officeDocument/2006/relationships/image" Target="../media/image103.jpg"/><Relationship Id="rId4" Type="http://schemas.openxmlformats.org/officeDocument/2006/relationships/image" Target="../media/image97.jpg"/><Relationship Id="rId9" Type="http://schemas.openxmlformats.org/officeDocument/2006/relationships/image" Target="../media/image102.jpg"/></Relationships>
</file>

<file path=ppt/slides/_rels/slide61.xml.rels><?xml version="1.0" encoding="UTF-8" standalone="yes"?>
<Relationships xmlns="http://schemas.openxmlformats.org/package/2006/relationships"><Relationship Id="rId8" Type="http://schemas.openxmlformats.org/officeDocument/2006/relationships/image" Target="../media/image108.jpg"/><Relationship Id="rId13" Type="http://schemas.openxmlformats.org/officeDocument/2006/relationships/image" Target="../media/image113.jpg"/><Relationship Id="rId3" Type="http://schemas.openxmlformats.org/officeDocument/2006/relationships/image" Target="../media/image106.jpg"/><Relationship Id="rId7" Type="http://schemas.openxmlformats.org/officeDocument/2006/relationships/image" Target="../media/image107.jpg"/><Relationship Id="rId12" Type="http://schemas.openxmlformats.org/officeDocument/2006/relationships/image" Target="../media/image112.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11.jpg"/><Relationship Id="rId5" Type="http://schemas.openxmlformats.org/officeDocument/2006/relationships/image" Target="../media/image106.png"/><Relationship Id="rId15" Type="http://schemas.openxmlformats.org/officeDocument/2006/relationships/image" Target="../media/image115.jpg"/><Relationship Id="rId10" Type="http://schemas.openxmlformats.org/officeDocument/2006/relationships/image" Target="../media/image110.jpg"/><Relationship Id="rId4" Type="http://schemas.openxmlformats.org/officeDocument/2006/relationships/customXml" Target="../ink/ink2.xml"/><Relationship Id="rId9" Type="http://schemas.openxmlformats.org/officeDocument/2006/relationships/image" Target="../media/image109.jpg"/><Relationship Id="rId14" Type="http://schemas.openxmlformats.org/officeDocument/2006/relationships/image" Target="../media/image114.jpg"/></Relationships>
</file>

<file path=ppt/slides/_rels/slide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17.jpg"/><Relationship Id="rId13" Type="http://schemas.openxmlformats.org/officeDocument/2006/relationships/image" Target="../media/image122.jpg"/><Relationship Id="rId3" Type="http://schemas.openxmlformats.org/officeDocument/2006/relationships/customXml" Target="../ink/ink4.xml"/><Relationship Id="rId7" Type="http://schemas.openxmlformats.org/officeDocument/2006/relationships/image" Target="../media/image116.jpg"/><Relationship Id="rId12" Type="http://schemas.openxmlformats.org/officeDocument/2006/relationships/image" Target="../media/image121.jpg"/><Relationship Id="rId2" Type="http://schemas.openxmlformats.org/officeDocument/2006/relationships/image" Target="../media/image2.png"/><Relationship Id="rId16" Type="http://schemas.openxmlformats.org/officeDocument/2006/relationships/image" Target="../media/image125.jpg"/><Relationship Id="rId1" Type="http://schemas.openxmlformats.org/officeDocument/2006/relationships/slideLayout" Target="../slideLayouts/slideLayout2.xml"/><Relationship Id="rId6" Type="http://schemas.openxmlformats.org/officeDocument/2006/relationships/customXml" Target="../ink/ink5.xml"/><Relationship Id="rId11" Type="http://schemas.openxmlformats.org/officeDocument/2006/relationships/image" Target="../media/image120.jpg"/><Relationship Id="rId5" Type="http://schemas.openxmlformats.org/officeDocument/2006/relationships/image" Target="../media/image106.png"/><Relationship Id="rId15" Type="http://schemas.openxmlformats.org/officeDocument/2006/relationships/image" Target="../media/image124.jpg"/><Relationship Id="rId10" Type="http://schemas.openxmlformats.org/officeDocument/2006/relationships/image" Target="../media/image119.jpg"/><Relationship Id="rId9" Type="http://schemas.openxmlformats.org/officeDocument/2006/relationships/image" Target="../media/image118.jpg"/><Relationship Id="rId14" Type="http://schemas.openxmlformats.org/officeDocument/2006/relationships/image" Target="../media/image123.jpg"/></Relationships>
</file>

<file path=ppt/slides/_rels/slide65.xml.rels><?xml version="1.0" encoding="UTF-8" standalone="yes"?>
<Relationships xmlns="http://schemas.openxmlformats.org/package/2006/relationships"><Relationship Id="rId8" Type="http://schemas.openxmlformats.org/officeDocument/2006/relationships/image" Target="../media/image127.jpg"/><Relationship Id="rId13" Type="http://schemas.openxmlformats.org/officeDocument/2006/relationships/image" Target="../media/image132.jpg"/><Relationship Id="rId3" Type="http://schemas.openxmlformats.org/officeDocument/2006/relationships/customXml" Target="../ink/ink6.xml"/><Relationship Id="rId7" Type="http://schemas.openxmlformats.org/officeDocument/2006/relationships/image" Target="../media/image126.jpg"/><Relationship Id="rId12" Type="http://schemas.openxmlformats.org/officeDocument/2006/relationships/image" Target="../media/image131.jpg"/><Relationship Id="rId2" Type="http://schemas.openxmlformats.org/officeDocument/2006/relationships/image" Target="../media/image2.png"/><Relationship Id="rId16" Type="http://schemas.openxmlformats.org/officeDocument/2006/relationships/image" Target="../media/image135.jpg"/><Relationship Id="rId1" Type="http://schemas.openxmlformats.org/officeDocument/2006/relationships/slideLayout" Target="../slideLayouts/slideLayout2.xml"/><Relationship Id="rId6" Type="http://schemas.openxmlformats.org/officeDocument/2006/relationships/customXml" Target="../ink/ink7.xml"/><Relationship Id="rId11" Type="http://schemas.openxmlformats.org/officeDocument/2006/relationships/image" Target="../media/image130.jpg"/><Relationship Id="rId5" Type="http://schemas.openxmlformats.org/officeDocument/2006/relationships/image" Target="../media/image106.png"/><Relationship Id="rId15" Type="http://schemas.openxmlformats.org/officeDocument/2006/relationships/image" Target="../media/image134.jpg"/><Relationship Id="rId10" Type="http://schemas.openxmlformats.org/officeDocument/2006/relationships/image" Target="../media/image129.jpg"/><Relationship Id="rId9" Type="http://schemas.openxmlformats.org/officeDocument/2006/relationships/image" Target="../media/image128.jpg"/><Relationship Id="rId14" Type="http://schemas.openxmlformats.org/officeDocument/2006/relationships/image" Target="../media/image133.jpg"/></Relationships>
</file>

<file path=ppt/slides/_rels/slide66.xml.rels><?xml version="1.0" encoding="UTF-8" standalone="yes"?>
<Relationships xmlns="http://schemas.openxmlformats.org/package/2006/relationships"><Relationship Id="rId8" Type="http://schemas.openxmlformats.org/officeDocument/2006/relationships/image" Target="../media/image137.jpg"/><Relationship Id="rId13" Type="http://schemas.openxmlformats.org/officeDocument/2006/relationships/image" Target="../media/image142.jpg"/><Relationship Id="rId3" Type="http://schemas.openxmlformats.org/officeDocument/2006/relationships/customXml" Target="../ink/ink8.xml"/><Relationship Id="rId7" Type="http://schemas.openxmlformats.org/officeDocument/2006/relationships/image" Target="../media/image136.jpg"/><Relationship Id="rId12" Type="http://schemas.openxmlformats.org/officeDocument/2006/relationships/image" Target="../media/image141.jpg"/><Relationship Id="rId2" Type="http://schemas.openxmlformats.org/officeDocument/2006/relationships/image" Target="../media/image2.png"/><Relationship Id="rId16" Type="http://schemas.openxmlformats.org/officeDocument/2006/relationships/image" Target="../media/image145.jpg"/><Relationship Id="rId1" Type="http://schemas.openxmlformats.org/officeDocument/2006/relationships/slideLayout" Target="../slideLayouts/slideLayout2.xml"/><Relationship Id="rId6" Type="http://schemas.openxmlformats.org/officeDocument/2006/relationships/customXml" Target="../ink/ink9.xml"/><Relationship Id="rId11" Type="http://schemas.openxmlformats.org/officeDocument/2006/relationships/image" Target="../media/image140.jpg"/><Relationship Id="rId5" Type="http://schemas.openxmlformats.org/officeDocument/2006/relationships/image" Target="../media/image106.png"/><Relationship Id="rId15" Type="http://schemas.openxmlformats.org/officeDocument/2006/relationships/image" Target="../media/image144.jpg"/><Relationship Id="rId10" Type="http://schemas.openxmlformats.org/officeDocument/2006/relationships/image" Target="../media/image139.jpg"/><Relationship Id="rId9" Type="http://schemas.openxmlformats.org/officeDocument/2006/relationships/image" Target="../media/image138.jpg"/><Relationship Id="rId14" Type="http://schemas.openxmlformats.org/officeDocument/2006/relationships/image" Target="../media/image143.jpg"/></Relationships>
</file>

<file path=ppt/slides/_rels/slide67.xml.rels><?xml version="1.0" encoding="UTF-8" standalone="yes"?>
<Relationships xmlns="http://schemas.openxmlformats.org/package/2006/relationships"><Relationship Id="rId8" Type="http://schemas.openxmlformats.org/officeDocument/2006/relationships/image" Target="../media/image146.jpg"/><Relationship Id="rId13" Type="http://schemas.openxmlformats.org/officeDocument/2006/relationships/image" Target="../media/image151.jpg"/><Relationship Id="rId3" Type="http://schemas.openxmlformats.org/officeDocument/2006/relationships/customXml" Target="../ink/ink10.xml"/><Relationship Id="rId7" Type="http://schemas.openxmlformats.org/officeDocument/2006/relationships/image" Target="../media/image111.jpg"/><Relationship Id="rId12" Type="http://schemas.openxmlformats.org/officeDocument/2006/relationships/image" Target="../media/image150.jpg"/><Relationship Id="rId2" Type="http://schemas.openxmlformats.org/officeDocument/2006/relationships/image" Target="../media/image2.png"/><Relationship Id="rId16" Type="http://schemas.openxmlformats.org/officeDocument/2006/relationships/image" Target="../media/image154.jpg"/><Relationship Id="rId1" Type="http://schemas.openxmlformats.org/officeDocument/2006/relationships/slideLayout" Target="../slideLayouts/slideLayout2.xml"/><Relationship Id="rId6" Type="http://schemas.openxmlformats.org/officeDocument/2006/relationships/customXml" Target="../ink/ink11.xml"/><Relationship Id="rId11" Type="http://schemas.openxmlformats.org/officeDocument/2006/relationships/image" Target="../media/image149.jpg"/><Relationship Id="rId5" Type="http://schemas.openxmlformats.org/officeDocument/2006/relationships/image" Target="../media/image106.png"/><Relationship Id="rId15" Type="http://schemas.openxmlformats.org/officeDocument/2006/relationships/image" Target="../media/image153.jpg"/><Relationship Id="rId10" Type="http://schemas.openxmlformats.org/officeDocument/2006/relationships/image" Target="../media/image148.jpg"/><Relationship Id="rId9" Type="http://schemas.openxmlformats.org/officeDocument/2006/relationships/image" Target="../media/image147.jpg"/><Relationship Id="rId14" Type="http://schemas.openxmlformats.org/officeDocument/2006/relationships/image" Target="../media/image152.jpg"/></Relationships>
</file>

<file path=ppt/slides/_rels/slide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56.jpg"/><Relationship Id="rId13" Type="http://schemas.openxmlformats.org/officeDocument/2006/relationships/image" Target="../media/image161.jpg"/><Relationship Id="rId3" Type="http://schemas.openxmlformats.org/officeDocument/2006/relationships/customXml" Target="../ink/ink12.xml"/><Relationship Id="rId7" Type="http://schemas.openxmlformats.org/officeDocument/2006/relationships/image" Target="../media/image155.jpg"/><Relationship Id="rId12" Type="http://schemas.openxmlformats.org/officeDocument/2006/relationships/image" Target="../media/image160.jpg"/><Relationship Id="rId2" Type="http://schemas.openxmlformats.org/officeDocument/2006/relationships/image" Target="../media/image2.png"/><Relationship Id="rId16" Type="http://schemas.openxmlformats.org/officeDocument/2006/relationships/image" Target="../media/image164.jpg"/><Relationship Id="rId1" Type="http://schemas.openxmlformats.org/officeDocument/2006/relationships/slideLayout" Target="../slideLayouts/slideLayout2.xml"/><Relationship Id="rId6" Type="http://schemas.openxmlformats.org/officeDocument/2006/relationships/customXml" Target="../ink/ink13.xml"/><Relationship Id="rId11" Type="http://schemas.openxmlformats.org/officeDocument/2006/relationships/image" Target="../media/image159.jpg"/><Relationship Id="rId5" Type="http://schemas.openxmlformats.org/officeDocument/2006/relationships/image" Target="../media/image106.png"/><Relationship Id="rId15" Type="http://schemas.openxmlformats.org/officeDocument/2006/relationships/image" Target="../media/image163.jpg"/><Relationship Id="rId10" Type="http://schemas.openxmlformats.org/officeDocument/2006/relationships/image" Target="../media/image158.jpg"/><Relationship Id="rId9" Type="http://schemas.openxmlformats.org/officeDocument/2006/relationships/image" Target="../media/image157.jpg"/><Relationship Id="rId14" Type="http://schemas.openxmlformats.org/officeDocument/2006/relationships/image" Target="../media/image162.jp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66.jpg"/><Relationship Id="rId13" Type="http://schemas.openxmlformats.org/officeDocument/2006/relationships/image" Target="../media/image171.jpg"/><Relationship Id="rId3" Type="http://schemas.openxmlformats.org/officeDocument/2006/relationships/customXml" Target="../ink/ink14.xml"/><Relationship Id="rId7" Type="http://schemas.openxmlformats.org/officeDocument/2006/relationships/image" Target="../media/image165.jpg"/><Relationship Id="rId12" Type="http://schemas.openxmlformats.org/officeDocument/2006/relationships/image" Target="../media/image170.jpg"/><Relationship Id="rId2" Type="http://schemas.openxmlformats.org/officeDocument/2006/relationships/image" Target="../media/image2.png"/><Relationship Id="rId16" Type="http://schemas.openxmlformats.org/officeDocument/2006/relationships/image" Target="../media/image174.jpg"/><Relationship Id="rId1" Type="http://schemas.openxmlformats.org/officeDocument/2006/relationships/slideLayout" Target="../slideLayouts/slideLayout2.xml"/><Relationship Id="rId6" Type="http://schemas.openxmlformats.org/officeDocument/2006/relationships/customXml" Target="../ink/ink15.xml"/><Relationship Id="rId11" Type="http://schemas.openxmlformats.org/officeDocument/2006/relationships/image" Target="../media/image169.jpg"/><Relationship Id="rId5" Type="http://schemas.openxmlformats.org/officeDocument/2006/relationships/image" Target="../media/image106.png"/><Relationship Id="rId15" Type="http://schemas.openxmlformats.org/officeDocument/2006/relationships/image" Target="../media/image173.jpg"/><Relationship Id="rId10" Type="http://schemas.openxmlformats.org/officeDocument/2006/relationships/image" Target="../media/image168.jpg"/><Relationship Id="rId9" Type="http://schemas.openxmlformats.org/officeDocument/2006/relationships/image" Target="../media/image167.jpg"/><Relationship Id="rId14" Type="http://schemas.openxmlformats.org/officeDocument/2006/relationships/image" Target="../media/image172.jp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7D621612-B1C5-43BA-BB5F-115096CD22C1}"/>
              </a:ext>
            </a:extLst>
          </p:cNvPr>
          <p:cNvSpPr>
            <a:spLocks noGrp="1"/>
          </p:cNvSpPr>
          <p:nvPr>
            <p:ph type="ctrTitle"/>
          </p:nvPr>
        </p:nvSpPr>
        <p:spPr>
          <a:xfrm>
            <a:off x="-177806" y="112221"/>
            <a:ext cx="9246991" cy="2090953"/>
          </a:xfrm>
        </p:spPr>
        <p:txBody>
          <a:bodyPr>
            <a:normAutofit/>
          </a:bodyPr>
          <a:lstStyle/>
          <a:p>
            <a:r>
              <a:rPr lang="ja-JP" altLang="en-US" sz="4000" dirty="0">
                <a:effectLst/>
              </a:rPr>
              <a:t>単語の分散表現を用いる </a:t>
            </a:r>
            <a:r>
              <a:rPr lang="en-US" altLang="ja-JP" sz="4000" dirty="0">
                <a:effectLst/>
              </a:rPr>
              <a:t>DAMSM </a:t>
            </a:r>
            <a:r>
              <a:rPr lang="ja-JP" altLang="en-US" sz="4000" dirty="0">
                <a:effectLst/>
              </a:rPr>
              <a:t>と</a:t>
            </a:r>
            <a:br>
              <a:rPr lang="en-US" altLang="ja-JP" sz="4000" dirty="0">
                <a:effectLst/>
              </a:rPr>
            </a:br>
            <a:r>
              <a:rPr lang="ja-JP" altLang="en-US" sz="4000" dirty="0">
                <a:effectLst/>
              </a:rPr>
              <a:t> </a:t>
            </a:r>
            <a:r>
              <a:rPr lang="en-US" altLang="ja-JP" sz="4000" dirty="0">
                <a:effectLst/>
              </a:rPr>
              <a:t>GAN </a:t>
            </a:r>
            <a:r>
              <a:rPr lang="ja-JP" altLang="en-US" sz="4000" dirty="0">
                <a:effectLst/>
              </a:rPr>
              <a:t>との同期的学習を導入した </a:t>
            </a:r>
            <a:r>
              <a:rPr lang="en-US" altLang="ja-JP" sz="4000" dirty="0" err="1">
                <a:effectLst/>
              </a:rPr>
              <a:t>AttnGAN</a:t>
            </a:r>
            <a:r>
              <a:rPr lang="en-US" altLang="ja-JP" sz="4000" dirty="0">
                <a:effectLst/>
              </a:rPr>
              <a:t> </a:t>
            </a:r>
            <a:r>
              <a:rPr lang="ja-JP" altLang="en-US" sz="4000" dirty="0">
                <a:effectLst/>
              </a:rPr>
              <a:t>モデルの提案</a:t>
            </a:r>
            <a:endParaRPr lang="x-none" altLang="ja-JP" sz="8800" noProof="1"/>
          </a:p>
        </p:txBody>
      </p:sp>
      <p:sp>
        <p:nvSpPr>
          <p:cNvPr id="9218" name="Subtitle 16">
            <a:extLst>
              <a:ext uri="{FF2B5EF4-FFF2-40B4-BE49-F238E27FC236}">
                <a16:creationId xmlns:a16="http://schemas.microsoft.com/office/drawing/2014/main" id="{C6F1B7C3-E3A4-4B7B-B7CC-A13F7804D4B4}"/>
              </a:ext>
            </a:extLst>
          </p:cNvPr>
          <p:cNvSpPr>
            <a:spLocks noGrp="1" noChangeArrowheads="1"/>
          </p:cNvSpPr>
          <p:nvPr>
            <p:ph type="subTitle" idx="1"/>
          </p:nvPr>
        </p:nvSpPr>
        <p:spPr>
          <a:xfrm>
            <a:off x="4771505" y="4078052"/>
            <a:ext cx="3807229" cy="1678577"/>
          </a:xfrm>
          <a:ln/>
        </p:spPr>
        <p:txBody>
          <a:bodyPr>
            <a:normAutofit/>
          </a:bodyPr>
          <a:lstStyle/>
          <a:p>
            <a:pPr algn="r"/>
            <a:r>
              <a:rPr lang="zh-CN" altLang="ja-JP" sz="2800" dirty="0">
                <a:latin typeface="たぬき油性マジック" panose="02000600000000000000" pitchFamily="2" charset="-128"/>
                <a:ea typeface="たぬき油性マジック" panose="02000600000000000000" pitchFamily="2" charset="-128"/>
              </a:rPr>
              <a:t>ソフトウェア</a:t>
            </a:r>
            <a:r>
              <a:rPr lang="ja-JP" altLang="en-US" sz="2800" dirty="0">
                <a:latin typeface="たぬき油性マジック" panose="02000600000000000000" pitchFamily="2" charset="-128"/>
                <a:ea typeface="たぬき油性マジック" panose="02000600000000000000" pitchFamily="2" charset="-128"/>
              </a:rPr>
              <a:t>システム</a:t>
            </a:r>
            <a:endParaRPr lang="en-US" altLang="ja-JP" sz="2800" dirty="0">
              <a:latin typeface="たぬき油性マジック" panose="02000600000000000000" pitchFamily="2" charset="-128"/>
              <a:ea typeface="たぬき油性マジック" panose="02000600000000000000" pitchFamily="2" charset="-128"/>
            </a:endParaRPr>
          </a:p>
          <a:p>
            <a:pPr algn="r"/>
            <a:r>
              <a:rPr lang="zh-CN" altLang="ja-JP" sz="2800" dirty="0">
                <a:latin typeface="たぬき油性マジック" panose="02000600000000000000" pitchFamily="2" charset="-128"/>
                <a:ea typeface="たぬき油性マジック" panose="02000600000000000000" pitchFamily="2" charset="-128"/>
              </a:rPr>
              <a:t>研究グループ</a:t>
            </a:r>
          </a:p>
          <a:p>
            <a:pPr algn="r"/>
            <a:r>
              <a:rPr lang="ja-JP" altLang="en-US" sz="2400" dirty="0">
                <a:latin typeface="たぬき油性マジック" panose="02000600000000000000" pitchFamily="2" charset="-128"/>
                <a:ea typeface="たぬき油性マジック" panose="02000600000000000000" pitchFamily="2" charset="-128"/>
              </a:rPr>
              <a:t>   置</a:t>
            </a:r>
            <a:r>
              <a:rPr lang="zh-CN" altLang="ja-JP" sz="2400" dirty="0">
                <a:latin typeface="たぬき油性マジック" panose="02000600000000000000" pitchFamily="2" charset="-128"/>
                <a:ea typeface="たぬき油性マジック" panose="02000600000000000000" pitchFamily="2" charset="-128"/>
              </a:rPr>
              <a:t>名　一元</a:t>
            </a:r>
          </a:p>
        </p:txBody>
      </p:sp>
      <p:sp>
        <p:nvSpPr>
          <p:cNvPr id="9219" name="Slide Number Placeholder 17">
            <a:extLst>
              <a:ext uri="{FF2B5EF4-FFF2-40B4-BE49-F238E27FC236}">
                <a16:creationId xmlns:a16="http://schemas.microsoft.com/office/drawing/2014/main" id="{DA4F1EE7-4B4E-40B0-8DB2-EE7D09831958}"/>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fontAlgn="base"/>
            <a:fld id="{06CCA0F3-9BD8-4E71-A774-88241F1986CB}" type="slidenum">
              <a:rPr lang="zh-CN" altLang="en-US" smtClean="0"/>
              <a:pPr fontAlgn="base"/>
              <a:t>1</a:t>
            </a:fld>
            <a:endParaRPr lang="zh-CN" altLang="en-US" dirty="0"/>
          </a:p>
        </p:txBody>
      </p:sp>
      <p:pic>
        <p:nvPicPr>
          <p:cNvPr id="4" name="図 3">
            <a:extLst>
              <a:ext uri="{FF2B5EF4-FFF2-40B4-BE49-F238E27FC236}">
                <a16:creationId xmlns:a16="http://schemas.microsoft.com/office/drawing/2014/main" id="{D010F876-11AB-44AF-9250-4CD18032D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97" y="1298103"/>
            <a:ext cx="5874561" cy="55598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9D2E2B-A415-45A0-9B4A-138835B68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a:xfrm>
            <a:off x="628650" y="1538242"/>
            <a:ext cx="9130492" cy="5215849"/>
          </a:xfrm>
        </p:spPr>
        <p:txBody>
          <a:bodyPr>
            <a:normAutofit/>
          </a:bodyPr>
          <a:lstStyle/>
          <a:p>
            <a:r>
              <a:rPr lang="en-US" altLang="ja-JP" dirty="0" err="1"/>
              <a:t>AttnGAN</a:t>
            </a:r>
            <a:r>
              <a:rPr lang="ja-JP" altLang="en-US" dirty="0"/>
              <a:t> の課題</a:t>
            </a:r>
            <a:endParaRPr lang="en-US" altLang="ja-JP" dirty="0"/>
          </a:p>
          <a:p>
            <a:pPr lvl="1"/>
            <a:r>
              <a:rPr lang="ja-JP" altLang="en-US" dirty="0"/>
              <a:t>データ内の語彙数が少ない</a:t>
            </a:r>
            <a:endParaRPr lang="en-US" altLang="ja-JP" dirty="0"/>
          </a:p>
          <a:p>
            <a:pPr lvl="1"/>
            <a:endParaRPr lang="en-US" altLang="ja-JP" dirty="0"/>
          </a:p>
          <a:p>
            <a:pPr lvl="1"/>
            <a:r>
              <a:rPr lang="ja-JP" altLang="en-US" dirty="0"/>
              <a:t>キャプションと整合性のある画像が少ない</a:t>
            </a:r>
            <a:endParaRPr lang="en-US" altLang="ja-JP" dirty="0"/>
          </a:p>
          <a:p>
            <a:pPr lvl="1"/>
            <a:endParaRPr lang="en-US" altLang="ja-JP" dirty="0"/>
          </a:p>
          <a:p>
            <a:pPr lvl="1"/>
            <a:r>
              <a:rPr lang="ja-JP" altLang="en-US" dirty="0"/>
              <a:t>実画像と生成画像の乖離</a:t>
            </a:r>
            <a:endParaRPr lang="en-US" altLang="ja-JP" dirty="0"/>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10</a:t>
            </a:fld>
            <a:endParaRPr lang="en-US"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1906122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9D2E2B-A415-45A0-9B4A-138835B68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a:xfrm>
            <a:off x="628649" y="1538242"/>
            <a:ext cx="9986703" cy="5215849"/>
          </a:xfrm>
        </p:spPr>
        <p:txBody>
          <a:bodyPr>
            <a:normAutofit/>
          </a:bodyPr>
          <a:lstStyle/>
          <a:p>
            <a:r>
              <a:rPr lang="en-US" altLang="ja-JP" dirty="0" err="1"/>
              <a:t>AttnGAN</a:t>
            </a:r>
            <a:r>
              <a:rPr lang="ja-JP" altLang="en-US" dirty="0"/>
              <a:t> の課題の具体例</a:t>
            </a:r>
            <a:endParaRPr lang="en-US" altLang="ja-JP" dirty="0"/>
          </a:p>
          <a:p>
            <a:pPr lvl="1"/>
            <a:r>
              <a:rPr lang="ja-JP" altLang="en-US" dirty="0"/>
              <a:t>データ内の語彙数が少ない</a:t>
            </a:r>
            <a:endParaRPr lang="en-US" altLang="ja-JP" dirty="0"/>
          </a:p>
          <a:p>
            <a:pPr marL="685800" lvl="2" indent="0">
              <a:buNone/>
            </a:pPr>
            <a:r>
              <a:rPr lang="en-US" altLang="ja-JP" dirty="0"/>
              <a:t>ex)</a:t>
            </a:r>
            <a:r>
              <a:rPr lang="ja-JP" altLang="en-US" dirty="0"/>
              <a:t>実験でのキャプション：約</a:t>
            </a:r>
            <a:r>
              <a:rPr lang="en-US" altLang="ja-JP" dirty="0"/>
              <a:t>100000</a:t>
            </a:r>
            <a:r>
              <a:rPr lang="ja-JP" altLang="en-US" dirty="0"/>
              <a:t>文</a:t>
            </a:r>
            <a:endParaRPr lang="en-US" altLang="ja-JP" dirty="0"/>
          </a:p>
          <a:p>
            <a:pPr marL="685800" lvl="2" indent="0">
              <a:buNone/>
            </a:pPr>
            <a:r>
              <a:rPr lang="ja-JP" altLang="en-US" dirty="0"/>
              <a:t>           ボキャブラリ：約</a:t>
            </a:r>
            <a:r>
              <a:rPr lang="en-US" altLang="ja-JP" dirty="0"/>
              <a:t>5000</a:t>
            </a:r>
            <a:r>
              <a:rPr lang="ja-JP" altLang="en-US" dirty="0"/>
              <a:t>語</a:t>
            </a:r>
            <a:r>
              <a:rPr lang="en-US" altLang="ja-JP" dirty="0"/>
              <a:t>(</a:t>
            </a:r>
            <a:r>
              <a:rPr lang="ja-JP" altLang="en-US" dirty="0"/>
              <a:t>誤字含む</a:t>
            </a:r>
            <a:r>
              <a:rPr lang="en-US" altLang="ja-JP" dirty="0"/>
              <a:t>)</a:t>
            </a:r>
          </a:p>
          <a:p>
            <a:pPr marL="685800" lvl="2" indent="0">
              <a:buNone/>
            </a:pPr>
            <a:endParaRPr lang="en-US" altLang="ja-JP" dirty="0"/>
          </a:p>
          <a:p>
            <a:pPr lvl="1"/>
            <a:r>
              <a:rPr lang="ja-JP" altLang="en-US" dirty="0"/>
              <a:t>キャプションと整合性のある画像が少ない</a:t>
            </a:r>
            <a:endParaRPr lang="en-US" altLang="ja-JP" dirty="0"/>
          </a:p>
          <a:p>
            <a:pPr marL="685800" lvl="2" indent="0">
              <a:buNone/>
            </a:pPr>
            <a:r>
              <a:rPr lang="en-US" altLang="ja-JP" dirty="0"/>
              <a:t>ex)</a:t>
            </a:r>
            <a:r>
              <a:rPr lang="ja-JP" altLang="en-US" dirty="0"/>
              <a:t>実験での画像数：約</a:t>
            </a:r>
            <a:r>
              <a:rPr lang="en-US" altLang="ja-JP" dirty="0"/>
              <a:t>10000</a:t>
            </a:r>
            <a:r>
              <a:rPr lang="ja-JP" altLang="en-US" dirty="0"/>
              <a:t>枚</a:t>
            </a:r>
            <a:endParaRPr lang="en-US" altLang="ja-JP" dirty="0"/>
          </a:p>
          <a:p>
            <a:pPr marL="685800" lvl="2" indent="0">
              <a:buNone/>
            </a:pPr>
            <a:endParaRPr lang="en-US" altLang="ja-JP" dirty="0"/>
          </a:p>
          <a:p>
            <a:pPr lvl="1"/>
            <a:r>
              <a:rPr lang="ja-JP" altLang="en-US" dirty="0"/>
              <a:t>実画像と生成画像の乖離</a:t>
            </a:r>
            <a:endParaRPr lang="en-US" altLang="ja-JP" dirty="0"/>
          </a:p>
          <a:p>
            <a:pPr marL="685800" lvl="2" indent="0">
              <a:buNone/>
            </a:pPr>
            <a:r>
              <a:rPr lang="en-US" altLang="ja-JP" dirty="0"/>
              <a:t>ex)</a:t>
            </a:r>
            <a:r>
              <a:rPr lang="ja-JP" altLang="en-US" dirty="0"/>
              <a:t>入力文の“</a:t>
            </a:r>
            <a:r>
              <a:rPr lang="en-US" altLang="ja-JP" dirty="0"/>
              <a:t>blue”</a:t>
            </a:r>
            <a:r>
              <a:rPr lang="ja-JP" altLang="en-US" dirty="0"/>
              <a:t>の影響で一面真っ青な</a:t>
            </a:r>
            <a:br>
              <a:rPr lang="en-US" altLang="ja-JP" dirty="0"/>
            </a:br>
            <a:r>
              <a:rPr lang="ja-JP" altLang="en-US" dirty="0"/>
              <a:t>   画像が生成されてしまうことがある</a:t>
            </a:r>
            <a:endParaRPr lang="en-US" altLang="ja-JP" dirty="0"/>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11</a:t>
            </a:fld>
            <a:endParaRPr lang="en-US"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1288905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9D2E2B-A415-45A0-9B4A-138835B68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a:xfrm>
            <a:off x="628650" y="1538243"/>
            <a:ext cx="9953452" cy="5212182"/>
          </a:xfrm>
        </p:spPr>
        <p:txBody>
          <a:bodyPr>
            <a:normAutofit lnSpcReduction="10000"/>
          </a:bodyPr>
          <a:lstStyle/>
          <a:p>
            <a:r>
              <a:rPr lang="ja-JP" altLang="en-US" dirty="0"/>
              <a:t>課題解決のための提案手法</a:t>
            </a:r>
            <a:endParaRPr lang="en-US" altLang="ja-JP" dirty="0"/>
          </a:p>
          <a:p>
            <a:pPr lvl="1"/>
            <a:r>
              <a:rPr lang="ja-JP" altLang="en-US" dirty="0"/>
              <a:t>データ内の語彙数が少ない</a:t>
            </a:r>
            <a:endParaRPr lang="en-US" altLang="ja-JP" dirty="0"/>
          </a:p>
          <a:p>
            <a:pPr marL="685800" lvl="2" indent="0">
              <a:buNone/>
            </a:pPr>
            <a:r>
              <a:rPr lang="ja-JP" altLang="en-US" dirty="0"/>
              <a:t>→自然言語処理技術に基づく</a:t>
            </a:r>
            <a:br>
              <a:rPr lang="en-US" altLang="ja-JP" dirty="0"/>
            </a:br>
            <a:r>
              <a:rPr lang="ja-JP" altLang="en-US" dirty="0"/>
              <a:t>  </a:t>
            </a:r>
            <a:r>
              <a:rPr lang="ja-JP" altLang="en-US" dirty="0">
                <a:solidFill>
                  <a:srgbClr val="FFC000"/>
                </a:solidFill>
              </a:rPr>
              <a:t>単語の分散表現</a:t>
            </a:r>
            <a:r>
              <a:rPr lang="ja-JP" altLang="en-US" dirty="0"/>
              <a:t>を用いてカバー</a:t>
            </a:r>
            <a:endParaRPr lang="en-US" altLang="ja-JP" dirty="0"/>
          </a:p>
          <a:p>
            <a:pPr marL="685800" lvl="2" indent="0">
              <a:buNone/>
            </a:pPr>
            <a:endParaRPr lang="en-US" altLang="ja-JP" dirty="0"/>
          </a:p>
          <a:p>
            <a:pPr lvl="1"/>
            <a:r>
              <a:rPr lang="ja-JP" altLang="en-US" dirty="0"/>
              <a:t>キャプションと整合性のある画像が少ない</a:t>
            </a:r>
            <a:endParaRPr lang="en-US" altLang="ja-JP" dirty="0"/>
          </a:p>
          <a:p>
            <a:pPr marL="685800" lvl="2" indent="0">
              <a:buNone/>
            </a:pPr>
            <a:r>
              <a:rPr lang="ja-JP" altLang="en-US" dirty="0"/>
              <a:t>→単語の情報が色濃く反映された</a:t>
            </a:r>
            <a:br>
              <a:rPr lang="en-US" altLang="ja-JP" dirty="0"/>
            </a:br>
            <a:r>
              <a:rPr lang="ja-JP" altLang="en-US" dirty="0"/>
              <a:t>  </a:t>
            </a:r>
            <a:r>
              <a:rPr lang="ja-JP" altLang="en-US" dirty="0">
                <a:solidFill>
                  <a:srgbClr val="FFC000"/>
                </a:solidFill>
              </a:rPr>
              <a:t>生成画像の情報</a:t>
            </a:r>
            <a:r>
              <a:rPr lang="ja-JP" altLang="en-US" dirty="0"/>
              <a:t>を用いてカバー</a:t>
            </a:r>
            <a:endParaRPr lang="en-US" altLang="ja-JP" dirty="0"/>
          </a:p>
          <a:p>
            <a:pPr marL="685800" lvl="2" indent="0">
              <a:buNone/>
            </a:pPr>
            <a:endParaRPr lang="en-US" altLang="ja-JP" dirty="0"/>
          </a:p>
          <a:p>
            <a:pPr lvl="1"/>
            <a:r>
              <a:rPr lang="ja-JP" altLang="en-US" dirty="0"/>
              <a:t>実画像と生成画像の乖離</a:t>
            </a:r>
            <a:endParaRPr lang="en-US" altLang="ja-JP" dirty="0"/>
          </a:p>
          <a:p>
            <a:pPr marL="685800" lvl="2" indent="0">
              <a:buNone/>
            </a:pPr>
            <a:r>
              <a:rPr lang="ja-JP" altLang="en-US" dirty="0"/>
              <a:t>→画像間の特徴量の距離関数である</a:t>
            </a:r>
            <a:br>
              <a:rPr lang="en-US" altLang="ja-JP" dirty="0"/>
            </a:br>
            <a:r>
              <a:rPr lang="ja-JP" altLang="en-US" dirty="0"/>
              <a:t>  </a:t>
            </a:r>
            <a:r>
              <a:rPr lang="en-US" altLang="ja-JP" dirty="0">
                <a:solidFill>
                  <a:srgbClr val="FFC000"/>
                </a:solidFill>
              </a:rPr>
              <a:t>FID</a:t>
            </a:r>
            <a:r>
              <a:rPr lang="ja-JP" altLang="en-US" dirty="0">
                <a:solidFill>
                  <a:srgbClr val="FFC000"/>
                </a:solidFill>
              </a:rPr>
              <a:t> </a:t>
            </a:r>
            <a:r>
              <a:rPr lang="ja-JP" altLang="en-US" dirty="0"/>
              <a:t>と</a:t>
            </a:r>
            <a:r>
              <a:rPr lang="ja-JP" altLang="en-US" dirty="0">
                <a:solidFill>
                  <a:srgbClr val="FFC000"/>
                </a:solidFill>
              </a:rPr>
              <a:t> </a:t>
            </a:r>
            <a:r>
              <a:rPr lang="en-US" altLang="ja-JP" dirty="0">
                <a:solidFill>
                  <a:srgbClr val="FFC000"/>
                </a:solidFill>
              </a:rPr>
              <a:t>SWD</a:t>
            </a:r>
            <a:r>
              <a:rPr lang="ja-JP" altLang="en-US" dirty="0">
                <a:solidFill>
                  <a:srgbClr val="FFC000"/>
                </a:solidFill>
              </a:rPr>
              <a:t> </a:t>
            </a:r>
            <a:r>
              <a:rPr lang="ja-JP" altLang="en-US" dirty="0"/>
              <a:t>を用いてカバー</a:t>
            </a:r>
            <a:endParaRPr lang="en-US" altLang="ja-JP" dirty="0"/>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12</a:t>
            </a:fld>
            <a:endParaRPr lang="en-US"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3977220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dirty="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solidFill>
                  <a:srgbClr val="FFC000"/>
                </a:solidFill>
                <a:latin typeface="たぬき油性マジック" panose="02000600000000000000" pitchFamily="2" charset="-128"/>
                <a:ea typeface="たぬき油性マジック" panose="02000600000000000000" pitchFamily="2" charset="-128"/>
              </a:rPr>
              <a:t>AttnGAN</a:t>
            </a:r>
            <a:endParaRPr lang="en-US" altLang="zh-CN" sz="2800" dirty="0">
              <a:solidFill>
                <a:srgbClr val="FFC000"/>
              </a:solidFill>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zh-TW" altLang="en-US" sz="2800" dirty="0">
                <a:latin typeface="たぬき油性マジック" panose="02000600000000000000" pitchFamily="2" charset="-128"/>
                <a:ea typeface="たぬき油性マジック" panose="02000600000000000000" pitchFamily="2" charset="-128"/>
              </a:rPr>
              <a:t>単語分散表現獲得手法</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実験結果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13</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1125892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659DD0BF-A1A8-4B00-9D25-3C58620A57E3}"/>
              </a:ext>
            </a:extLst>
          </p:cNvPr>
          <p:cNvSpPr>
            <a:spLocks noGrp="1" noChangeArrowheads="1"/>
          </p:cNvSpPr>
          <p:nvPr>
            <p:ph type="title"/>
          </p:nvPr>
        </p:nvSpPr>
        <p:spPr/>
        <p:txBody>
          <a:bodyPr/>
          <a:lstStyle/>
          <a:p>
            <a:r>
              <a:rPr lang="en-US" altLang="ja-JP" dirty="0" err="1"/>
              <a:t>AttnGAN</a:t>
            </a:r>
            <a:endParaRPr lang="zh-CN" altLang="ja-JP" dirty="0"/>
          </a:p>
        </p:txBody>
      </p:sp>
      <p:sp>
        <p:nvSpPr>
          <p:cNvPr id="3" name="Content Placeholder 2">
            <a:extLst>
              <a:ext uri="{FF2B5EF4-FFF2-40B4-BE49-F238E27FC236}">
                <a16:creationId xmlns:a16="http://schemas.microsoft.com/office/drawing/2014/main" id="{ADE7172F-AFCA-498E-86B2-EC5C2CCBDF19}"/>
              </a:ext>
            </a:extLst>
          </p:cNvPr>
          <p:cNvSpPr>
            <a:spLocks noGrp="1"/>
          </p:cNvSpPr>
          <p:nvPr>
            <p:ph idx="1"/>
          </p:nvPr>
        </p:nvSpPr>
        <p:spPr>
          <a:ln>
            <a:miter/>
          </a:ln>
        </p:spPr>
        <p:txBody>
          <a:bodyPr/>
          <a:lstStyle/>
          <a:p>
            <a:r>
              <a:rPr lang="en-US" altLang="ja-JP" noProof="1"/>
              <a:t>GAN </a:t>
            </a:r>
            <a:r>
              <a:rPr lang="ja-JP" altLang="en-US" noProof="1"/>
              <a:t>について</a:t>
            </a:r>
            <a:endParaRPr lang="en-US" altLang="ja-JP" noProof="1"/>
          </a:p>
          <a:p>
            <a:pPr lvl="1"/>
            <a:r>
              <a:rPr lang="en-US" altLang="ja-JP" noProof="1"/>
              <a:t>Generator </a:t>
            </a:r>
            <a:r>
              <a:rPr lang="ja-JP" altLang="en-US" noProof="1"/>
              <a:t>と </a:t>
            </a:r>
            <a:r>
              <a:rPr lang="en-US" altLang="ja-JP" noProof="1"/>
              <a:t>Discriminator</a:t>
            </a:r>
          </a:p>
          <a:p>
            <a:pPr lvl="1"/>
            <a:r>
              <a:rPr lang="en-US" altLang="ja-JP" noProof="1"/>
              <a:t>2</a:t>
            </a:r>
            <a:r>
              <a:rPr lang="ja-JP" altLang="en-US" noProof="1"/>
              <a:t>つのネットワークを対立的に同期学習</a:t>
            </a:r>
            <a:endParaRPr lang="en-US" altLang="ja-JP" noProof="1"/>
          </a:p>
          <a:p>
            <a:pPr lvl="1"/>
            <a:r>
              <a:rPr lang="ja-JP" altLang="en-US" noProof="1"/>
              <a:t>実データとの類似度が高く，新規性</a:t>
            </a:r>
            <a:br>
              <a:rPr lang="en-US" altLang="ja-JP" noProof="1"/>
            </a:br>
            <a:r>
              <a:rPr lang="ja-JP" altLang="en-US" noProof="1"/>
              <a:t>も持つ生成データを人工的に作り出す</a:t>
            </a:r>
            <a:endParaRPr lang="en-US" altLang="ja-JP" noProof="1"/>
          </a:p>
          <a:p>
            <a:pPr lvl="1"/>
            <a:r>
              <a:rPr lang="ja-JP" altLang="en-US" noProof="1"/>
              <a:t>ディープフェイクとも呼ばれるように</a:t>
            </a:r>
            <a:br>
              <a:rPr lang="en-US" altLang="ja-JP" noProof="1"/>
            </a:br>
            <a:r>
              <a:rPr lang="en-US" altLang="ja-JP" noProof="1"/>
              <a:t>“</a:t>
            </a:r>
            <a:r>
              <a:rPr lang="ja-JP" altLang="en-US" noProof="1"/>
              <a:t>まるで本物だが実在しない</a:t>
            </a:r>
            <a:r>
              <a:rPr lang="en-US" altLang="ja-JP" noProof="1"/>
              <a:t>”</a:t>
            </a:r>
            <a:r>
              <a:rPr lang="ja-JP" altLang="en-US" noProof="1"/>
              <a:t>画像の生成に用いられることが多い</a:t>
            </a:r>
            <a:endParaRPr lang="en-US" altLang="ja-JP" noProof="1"/>
          </a:p>
        </p:txBody>
      </p:sp>
      <p:sp>
        <p:nvSpPr>
          <p:cNvPr id="22531" name="Slide Number Placeholder 3">
            <a:extLst>
              <a:ext uri="{FF2B5EF4-FFF2-40B4-BE49-F238E27FC236}">
                <a16:creationId xmlns:a16="http://schemas.microsoft.com/office/drawing/2014/main" id="{5F5FA223-C536-40F7-9F40-AD154458DB0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71F3263-DA18-40EF-97CE-3F7EDC198173}" type="slidenum">
              <a:rPr lang="en-US" altLang="en-US">
                <a:latin typeface="たぬき油性マジック" panose="02000600000000000000" pitchFamily="2" charset="-128"/>
                <a:ea typeface="たぬき油性マジック" panose="02000600000000000000" pitchFamily="2" charset="-128"/>
              </a:rPr>
              <a:pPr fontAlgn="base"/>
              <a:t>14</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7" name="図 6">
            <a:extLst>
              <a:ext uri="{FF2B5EF4-FFF2-40B4-BE49-F238E27FC236}">
                <a16:creationId xmlns:a16="http://schemas.microsoft.com/office/drawing/2014/main" id="{B29E6700-E768-4F65-8B18-E327F1AD3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2895193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8106B1D-160C-4C0F-A47E-62205FE8A8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1927" y="1478444"/>
            <a:ext cx="5257799" cy="3943349"/>
          </a:xfrm>
          <a:prstGeom prst="rect">
            <a:avLst/>
          </a:prstGeom>
        </p:spPr>
      </p:pic>
      <p:sp>
        <p:nvSpPr>
          <p:cNvPr id="22529" name="Title 1">
            <a:extLst>
              <a:ext uri="{FF2B5EF4-FFF2-40B4-BE49-F238E27FC236}">
                <a16:creationId xmlns:a16="http://schemas.microsoft.com/office/drawing/2014/main" id="{659DD0BF-A1A8-4B00-9D25-3C58620A57E3}"/>
              </a:ext>
            </a:extLst>
          </p:cNvPr>
          <p:cNvSpPr>
            <a:spLocks noGrp="1" noChangeArrowheads="1"/>
          </p:cNvSpPr>
          <p:nvPr>
            <p:ph type="title"/>
          </p:nvPr>
        </p:nvSpPr>
        <p:spPr/>
        <p:txBody>
          <a:bodyPr/>
          <a:lstStyle/>
          <a:p>
            <a:r>
              <a:rPr lang="en-US" altLang="ja-JP" dirty="0" err="1"/>
              <a:t>AttnGAN</a:t>
            </a:r>
            <a:endParaRPr lang="zh-CN" altLang="ja-JP" dirty="0"/>
          </a:p>
        </p:txBody>
      </p:sp>
      <p:sp>
        <p:nvSpPr>
          <p:cNvPr id="3" name="Content Placeholder 2">
            <a:extLst>
              <a:ext uri="{FF2B5EF4-FFF2-40B4-BE49-F238E27FC236}">
                <a16:creationId xmlns:a16="http://schemas.microsoft.com/office/drawing/2014/main" id="{ADE7172F-AFCA-498E-86B2-EC5C2CCBDF19}"/>
              </a:ext>
            </a:extLst>
          </p:cNvPr>
          <p:cNvSpPr>
            <a:spLocks noGrp="1"/>
          </p:cNvSpPr>
          <p:nvPr>
            <p:ph idx="1"/>
          </p:nvPr>
        </p:nvSpPr>
        <p:spPr>
          <a:ln>
            <a:miter/>
          </a:ln>
        </p:spPr>
        <p:txBody>
          <a:bodyPr/>
          <a:lstStyle/>
          <a:p>
            <a:r>
              <a:rPr lang="x-none" altLang="ja-JP" noProof="1"/>
              <a:t>GAN</a:t>
            </a:r>
            <a:r>
              <a:rPr lang="en-US" altLang="ja-JP" noProof="1"/>
              <a:t> </a:t>
            </a:r>
            <a:r>
              <a:rPr lang="ja-JP" altLang="en-US" noProof="1"/>
              <a:t>のモデル</a:t>
            </a:r>
            <a:endParaRPr lang="x-none" altLang="ja-JP" noProof="1"/>
          </a:p>
        </p:txBody>
      </p:sp>
      <p:sp>
        <p:nvSpPr>
          <p:cNvPr id="22531" name="Slide Number Placeholder 3">
            <a:extLst>
              <a:ext uri="{FF2B5EF4-FFF2-40B4-BE49-F238E27FC236}">
                <a16:creationId xmlns:a16="http://schemas.microsoft.com/office/drawing/2014/main" id="{5F5FA223-C536-40F7-9F40-AD154458DB0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71F3263-DA18-40EF-97CE-3F7EDC198173}" type="slidenum">
              <a:rPr lang="en-US" altLang="en-US">
                <a:latin typeface="たぬき油性マジック" panose="02000600000000000000" pitchFamily="2" charset="-128"/>
                <a:ea typeface="たぬき油性マジック" panose="02000600000000000000" pitchFamily="2" charset="-128"/>
              </a:rPr>
              <a:pPr fontAlgn="base"/>
              <a:t>15</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7" name="図 6">
            <a:extLst>
              <a:ext uri="{FF2B5EF4-FFF2-40B4-BE49-F238E27FC236}">
                <a16:creationId xmlns:a16="http://schemas.microsoft.com/office/drawing/2014/main" id="{4B1F9E5B-6890-4D82-990C-89A856015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
        <p:nvSpPr>
          <p:cNvPr id="9" name="テキスト ボックス 8">
            <a:extLst>
              <a:ext uri="{FF2B5EF4-FFF2-40B4-BE49-F238E27FC236}">
                <a16:creationId xmlns:a16="http://schemas.microsoft.com/office/drawing/2014/main" id="{B3B4E275-AC03-4C0B-892A-8221D3D024ED}"/>
              </a:ext>
            </a:extLst>
          </p:cNvPr>
          <p:cNvSpPr txBox="1"/>
          <p:nvPr/>
        </p:nvSpPr>
        <p:spPr>
          <a:xfrm>
            <a:off x="433423" y="5487256"/>
            <a:ext cx="6765399" cy="1200329"/>
          </a:xfrm>
          <a:prstGeom prst="rect">
            <a:avLst/>
          </a:prstGeom>
          <a:noFill/>
        </p:spPr>
        <p:txBody>
          <a:bodyPr wrap="square" rtlCol="0">
            <a:spAutoFit/>
          </a:bodyPr>
          <a:lstStyle/>
          <a:p>
            <a:r>
              <a:rPr lang="en-US" altLang="ja-JP" sz="1200" dirty="0">
                <a:solidFill>
                  <a:schemeClr val="bg1"/>
                </a:solidFill>
                <a:latin typeface="+mj-lt"/>
              </a:rPr>
              <a:t>Ian Goodfellow, Jean </a:t>
            </a:r>
            <a:r>
              <a:rPr lang="en-US" altLang="ja-JP" sz="1200" dirty="0" err="1">
                <a:solidFill>
                  <a:schemeClr val="bg1"/>
                </a:solidFill>
                <a:latin typeface="+mj-lt"/>
              </a:rPr>
              <a:t>Pouget</a:t>
            </a:r>
            <a:r>
              <a:rPr lang="en-US" altLang="ja-JP" sz="1200" dirty="0">
                <a:solidFill>
                  <a:schemeClr val="bg1"/>
                </a:solidFill>
                <a:latin typeface="+mj-lt"/>
              </a:rPr>
              <a:t>-Abadie, Mehdi</a:t>
            </a:r>
            <a:r>
              <a:rPr lang="ja-JP" altLang="en-US" sz="1200" dirty="0">
                <a:solidFill>
                  <a:schemeClr val="bg1"/>
                </a:solidFill>
                <a:latin typeface="+mj-lt"/>
              </a:rPr>
              <a:t> </a:t>
            </a:r>
            <a:r>
              <a:rPr lang="en-US" altLang="ja-JP" sz="1200" dirty="0">
                <a:solidFill>
                  <a:schemeClr val="bg1"/>
                </a:solidFill>
                <a:latin typeface="+mj-lt"/>
              </a:rPr>
              <a:t>Mirza, Bing Xu, David </a:t>
            </a:r>
            <a:r>
              <a:rPr lang="en-US" altLang="ja-JP" sz="1200" dirty="0" err="1">
                <a:solidFill>
                  <a:schemeClr val="bg1"/>
                </a:solidFill>
                <a:latin typeface="+mj-lt"/>
              </a:rPr>
              <a:t>Warde</a:t>
            </a:r>
            <a:r>
              <a:rPr lang="en-US" altLang="ja-JP" sz="1200" dirty="0">
                <a:solidFill>
                  <a:schemeClr val="bg1"/>
                </a:solidFill>
                <a:latin typeface="+mj-lt"/>
              </a:rPr>
              <a:t>-Farley, </a:t>
            </a:r>
          </a:p>
          <a:p>
            <a:r>
              <a:rPr lang="en-US" altLang="ja-JP" sz="1200" dirty="0" err="1">
                <a:solidFill>
                  <a:schemeClr val="bg1"/>
                </a:solidFill>
                <a:latin typeface="+mj-lt"/>
              </a:rPr>
              <a:t>Sherjil</a:t>
            </a:r>
            <a:r>
              <a:rPr lang="ja-JP" altLang="en-US" sz="1200" dirty="0">
                <a:solidFill>
                  <a:schemeClr val="bg1"/>
                </a:solidFill>
                <a:latin typeface="+mj-lt"/>
              </a:rPr>
              <a:t> </a:t>
            </a:r>
            <a:r>
              <a:rPr lang="en-US" altLang="ja-JP" sz="1200" dirty="0" err="1">
                <a:solidFill>
                  <a:schemeClr val="bg1"/>
                </a:solidFill>
                <a:latin typeface="+mj-lt"/>
              </a:rPr>
              <a:t>Ozair</a:t>
            </a:r>
            <a:r>
              <a:rPr lang="en-US" altLang="ja-JP" sz="1200" dirty="0">
                <a:solidFill>
                  <a:schemeClr val="bg1"/>
                </a:solidFill>
                <a:latin typeface="+mj-lt"/>
              </a:rPr>
              <a:t>, Aaron</a:t>
            </a:r>
            <a:r>
              <a:rPr lang="ja-JP" altLang="en-US" sz="1200" dirty="0">
                <a:solidFill>
                  <a:schemeClr val="bg1"/>
                </a:solidFill>
                <a:latin typeface="+mj-lt"/>
              </a:rPr>
              <a:t> </a:t>
            </a:r>
            <a:r>
              <a:rPr lang="en-US" altLang="ja-JP" sz="1200" dirty="0">
                <a:solidFill>
                  <a:schemeClr val="bg1"/>
                </a:solidFill>
                <a:latin typeface="+mj-lt"/>
              </a:rPr>
              <a:t>Courville, and </a:t>
            </a:r>
            <a:r>
              <a:rPr lang="en-US" altLang="ja-JP" sz="1200" dirty="0" err="1">
                <a:solidFill>
                  <a:schemeClr val="bg1"/>
                </a:solidFill>
                <a:latin typeface="+mj-lt"/>
              </a:rPr>
              <a:t>Yoshua</a:t>
            </a:r>
            <a:r>
              <a:rPr lang="en-US" altLang="ja-JP" sz="1200" dirty="0">
                <a:solidFill>
                  <a:schemeClr val="bg1"/>
                </a:solidFill>
                <a:latin typeface="+mj-lt"/>
              </a:rPr>
              <a:t> </a:t>
            </a:r>
            <a:r>
              <a:rPr lang="en-US" altLang="ja-JP" sz="1200" dirty="0" err="1">
                <a:solidFill>
                  <a:schemeClr val="bg1"/>
                </a:solidFill>
                <a:latin typeface="+mj-lt"/>
              </a:rPr>
              <a:t>Bengio</a:t>
            </a:r>
            <a:r>
              <a:rPr lang="en-US" altLang="ja-JP" sz="1200" dirty="0">
                <a:solidFill>
                  <a:schemeClr val="bg1"/>
                </a:solidFill>
                <a:latin typeface="+mj-lt"/>
              </a:rPr>
              <a:t>.</a:t>
            </a:r>
          </a:p>
          <a:p>
            <a:r>
              <a:rPr lang="en-US" altLang="ja-JP" sz="1200" dirty="0">
                <a:solidFill>
                  <a:schemeClr val="bg1"/>
                </a:solidFill>
                <a:latin typeface="+mj-lt"/>
              </a:rPr>
              <a:t>Generative adversarial nets. </a:t>
            </a:r>
          </a:p>
          <a:p>
            <a:r>
              <a:rPr lang="en-US" altLang="ja-JP" sz="1200" dirty="0">
                <a:solidFill>
                  <a:schemeClr val="bg1"/>
                </a:solidFill>
                <a:latin typeface="+mj-lt"/>
              </a:rPr>
              <a:t>In Z. </a:t>
            </a:r>
            <a:r>
              <a:rPr lang="en-US" altLang="ja-JP" sz="1200" dirty="0" err="1">
                <a:solidFill>
                  <a:schemeClr val="bg1"/>
                </a:solidFill>
                <a:latin typeface="+mj-lt"/>
              </a:rPr>
              <a:t>Ghahramani</a:t>
            </a:r>
            <a:r>
              <a:rPr lang="en-US" altLang="ja-JP" sz="1200" dirty="0">
                <a:solidFill>
                  <a:schemeClr val="bg1"/>
                </a:solidFill>
                <a:latin typeface="+mj-lt"/>
              </a:rPr>
              <a:t>,</a:t>
            </a:r>
            <a:r>
              <a:rPr lang="ja-JP" altLang="en-US" sz="1200" dirty="0">
                <a:solidFill>
                  <a:schemeClr val="bg1"/>
                </a:solidFill>
                <a:latin typeface="+mj-lt"/>
              </a:rPr>
              <a:t> </a:t>
            </a:r>
            <a:r>
              <a:rPr lang="en-US" altLang="ja-JP" sz="1200" dirty="0">
                <a:solidFill>
                  <a:schemeClr val="bg1"/>
                </a:solidFill>
                <a:latin typeface="+mj-lt"/>
              </a:rPr>
              <a:t>M. Welling, C. Cortes, N. D. Lawrence, and K. Q.</a:t>
            </a:r>
            <a:r>
              <a:rPr lang="ja-JP" altLang="en-US" sz="1200" dirty="0">
                <a:solidFill>
                  <a:schemeClr val="bg1"/>
                </a:solidFill>
                <a:latin typeface="+mj-lt"/>
              </a:rPr>
              <a:t> </a:t>
            </a:r>
            <a:r>
              <a:rPr lang="en-US" altLang="ja-JP" sz="1200" dirty="0">
                <a:solidFill>
                  <a:schemeClr val="bg1"/>
                </a:solidFill>
                <a:latin typeface="+mj-lt"/>
              </a:rPr>
              <a:t>Weinberger, editors, </a:t>
            </a:r>
          </a:p>
          <a:p>
            <a:r>
              <a:rPr lang="en-US" altLang="ja-JP" sz="1200" dirty="0">
                <a:solidFill>
                  <a:schemeClr val="bg1"/>
                </a:solidFill>
                <a:latin typeface="+mj-lt"/>
              </a:rPr>
              <a:t>Advances in Neural Information Processing Systems 27, pp. 2672–2680.</a:t>
            </a:r>
          </a:p>
          <a:p>
            <a:r>
              <a:rPr lang="en-US" altLang="ja-JP" sz="1200" dirty="0">
                <a:solidFill>
                  <a:schemeClr val="bg1"/>
                </a:solidFill>
                <a:latin typeface="+mj-lt"/>
              </a:rPr>
              <a:t>Curran Associates, Inc., 2014.</a:t>
            </a:r>
          </a:p>
        </p:txBody>
      </p:sp>
    </p:spTree>
    <p:extLst>
      <p:ext uri="{BB962C8B-B14F-4D97-AF65-F5344CB8AC3E}">
        <p14:creationId xmlns:p14="http://schemas.microsoft.com/office/powerpoint/2010/main" val="1760466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659DD0BF-A1A8-4B00-9D25-3C58620A57E3}"/>
              </a:ext>
            </a:extLst>
          </p:cNvPr>
          <p:cNvSpPr>
            <a:spLocks noGrp="1" noChangeArrowheads="1"/>
          </p:cNvSpPr>
          <p:nvPr>
            <p:ph type="title"/>
          </p:nvPr>
        </p:nvSpPr>
        <p:spPr/>
        <p:txBody>
          <a:bodyPr/>
          <a:lstStyle/>
          <a:p>
            <a:r>
              <a:rPr lang="en-US" altLang="ja-JP" dirty="0" err="1"/>
              <a:t>AttnGAN</a:t>
            </a:r>
            <a:endParaRPr lang="zh-CN" altLang="ja-JP" dirty="0"/>
          </a:p>
        </p:txBody>
      </p:sp>
      <p:sp>
        <p:nvSpPr>
          <p:cNvPr id="3" name="Content Placeholder 2">
            <a:extLst>
              <a:ext uri="{FF2B5EF4-FFF2-40B4-BE49-F238E27FC236}">
                <a16:creationId xmlns:a16="http://schemas.microsoft.com/office/drawing/2014/main" id="{ADE7172F-AFCA-498E-86B2-EC5C2CCBDF19}"/>
              </a:ext>
            </a:extLst>
          </p:cNvPr>
          <p:cNvSpPr>
            <a:spLocks noGrp="1"/>
          </p:cNvSpPr>
          <p:nvPr>
            <p:ph idx="1"/>
          </p:nvPr>
        </p:nvSpPr>
        <p:spPr>
          <a:xfrm>
            <a:off x="628650" y="1538242"/>
            <a:ext cx="7886700" cy="5664735"/>
          </a:xfrm>
          <a:ln>
            <a:miter/>
          </a:ln>
        </p:spPr>
        <p:txBody>
          <a:bodyPr>
            <a:normAutofit/>
          </a:bodyPr>
          <a:lstStyle/>
          <a:p>
            <a:r>
              <a:rPr lang="en-US" altLang="ja-JP" noProof="1"/>
              <a:t>AttnGAN </a:t>
            </a:r>
            <a:r>
              <a:rPr lang="ja-JP" altLang="en-US" noProof="1"/>
              <a:t>について</a:t>
            </a:r>
            <a:endParaRPr lang="en-US" altLang="ja-JP" noProof="1"/>
          </a:p>
          <a:p>
            <a:pPr lvl="1"/>
            <a:r>
              <a:rPr lang="ja-JP" altLang="en-US" noProof="1"/>
              <a:t>テキストから画像を生成する </a:t>
            </a:r>
            <a:r>
              <a:rPr lang="en-US" altLang="ja-JP" noProof="1"/>
              <a:t>GAN</a:t>
            </a:r>
          </a:p>
        </p:txBody>
      </p:sp>
      <p:sp>
        <p:nvSpPr>
          <p:cNvPr id="22531" name="Slide Number Placeholder 3">
            <a:extLst>
              <a:ext uri="{FF2B5EF4-FFF2-40B4-BE49-F238E27FC236}">
                <a16:creationId xmlns:a16="http://schemas.microsoft.com/office/drawing/2014/main" id="{5F5FA223-C536-40F7-9F40-AD154458DB0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71F3263-DA18-40EF-97CE-3F7EDC198173}" type="slidenum">
              <a:rPr lang="en-US" altLang="en-US">
                <a:latin typeface="たぬき油性マジック" panose="02000600000000000000" pitchFamily="2" charset="-128"/>
                <a:ea typeface="たぬき油性マジック" panose="02000600000000000000" pitchFamily="2" charset="-128"/>
              </a:rPr>
              <a:pPr fontAlgn="base"/>
              <a:t>16</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ECA7D169-0FF9-4510-88DA-EDA3F77A0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1450367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659DD0BF-A1A8-4B00-9D25-3C58620A57E3}"/>
              </a:ext>
            </a:extLst>
          </p:cNvPr>
          <p:cNvSpPr>
            <a:spLocks noGrp="1" noChangeArrowheads="1"/>
          </p:cNvSpPr>
          <p:nvPr>
            <p:ph type="title"/>
          </p:nvPr>
        </p:nvSpPr>
        <p:spPr/>
        <p:txBody>
          <a:bodyPr/>
          <a:lstStyle/>
          <a:p>
            <a:r>
              <a:rPr lang="en-US" altLang="ja-JP" dirty="0" err="1"/>
              <a:t>AttnGAN</a:t>
            </a:r>
            <a:endParaRPr lang="zh-CN" altLang="ja-JP" dirty="0"/>
          </a:p>
        </p:txBody>
      </p:sp>
      <p:sp>
        <p:nvSpPr>
          <p:cNvPr id="3" name="Content Placeholder 2">
            <a:extLst>
              <a:ext uri="{FF2B5EF4-FFF2-40B4-BE49-F238E27FC236}">
                <a16:creationId xmlns:a16="http://schemas.microsoft.com/office/drawing/2014/main" id="{ADE7172F-AFCA-498E-86B2-EC5C2CCBDF19}"/>
              </a:ext>
            </a:extLst>
          </p:cNvPr>
          <p:cNvSpPr>
            <a:spLocks noGrp="1"/>
          </p:cNvSpPr>
          <p:nvPr>
            <p:ph idx="1"/>
          </p:nvPr>
        </p:nvSpPr>
        <p:spPr>
          <a:xfrm>
            <a:off x="628650" y="1538242"/>
            <a:ext cx="7886700" cy="5664735"/>
          </a:xfrm>
          <a:ln>
            <a:miter/>
          </a:ln>
        </p:spPr>
        <p:txBody>
          <a:bodyPr>
            <a:normAutofit/>
          </a:bodyPr>
          <a:lstStyle/>
          <a:p>
            <a:r>
              <a:rPr lang="en-US" altLang="ja-JP" noProof="1"/>
              <a:t>AttnGAN </a:t>
            </a:r>
            <a:r>
              <a:rPr lang="ja-JP" altLang="en-US" noProof="1"/>
              <a:t>について</a:t>
            </a:r>
            <a:endParaRPr lang="en-US" altLang="ja-JP" noProof="1"/>
          </a:p>
          <a:p>
            <a:pPr lvl="1"/>
            <a:r>
              <a:rPr lang="ja-JP" altLang="en-US" noProof="1"/>
              <a:t>テキストから画像を生成する </a:t>
            </a:r>
            <a:r>
              <a:rPr lang="en-US" altLang="ja-JP" noProof="1"/>
              <a:t>GAN</a:t>
            </a:r>
          </a:p>
          <a:p>
            <a:pPr marL="342900" lvl="1" indent="0">
              <a:buNone/>
            </a:pPr>
            <a:endParaRPr lang="en-US" altLang="ja-JP" noProof="1"/>
          </a:p>
          <a:p>
            <a:pPr lvl="1"/>
            <a:r>
              <a:rPr lang="ja-JP" altLang="en-US" noProof="1"/>
              <a:t>段階的な </a:t>
            </a:r>
            <a:r>
              <a:rPr lang="en-US" altLang="ja-JP" noProof="1"/>
              <a:t>GAN</a:t>
            </a:r>
            <a:r>
              <a:rPr lang="ja-JP" altLang="en-US" noProof="1"/>
              <a:t> 構造を持つ</a:t>
            </a:r>
            <a:endParaRPr lang="en-US" altLang="ja-JP" noProof="1"/>
          </a:p>
          <a:p>
            <a:pPr lvl="1"/>
            <a:r>
              <a:rPr lang="ja-JP" altLang="en-US" noProof="1"/>
              <a:t>単語と画像との関連性を </a:t>
            </a:r>
            <a:r>
              <a:rPr lang="en-US" altLang="ja-JP" noProof="1"/>
              <a:t>DAMSM</a:t>
            </a:r>
            <a:r>
              <a:rPr lang="ja-JP" altLang="en-US" noProof="1"/>
              <a:t> により予め学習しておき，</a:t>
            </a:r>
            <a:r>
              <a:rPr lang="en-US" altLang="ja-JP" noProof="1"/>
              <a:t> Attention</a:t>
            </a:r>
            <a:r>
              <a:rPr lang="ja-JP" altLang="en-US" noProof="1"/>
              <a:t> として </a:t>
            </a:r>
            <a:r>
              <a:rPr lang="en-US" altLang="ja-JP" noProof="1"/>
              <a:t>GAN</a:t>
            </a:r>
            <a:r>
              <a:rPr lang="ja-JP" altLang="en-US" noProof="1"/>
              <a:t> での学習に使用</a:t>
            </a:r>
            <a:endParaRPr lang="en-US" altLang="ja-JP" noProof="1"/>
          </a:p>
        </p:txBody>
      </p:sp>
      <p:sp>
        <p:nvSpPr>
          <p:cNvPr id="22531" name="Slide Number Placeholder 3">
            <a:extLst>
              <a:ext uri="{FF2B5EF4-FFF2-40B4-BE49-F238E27FC236}">
                <a16:creationId xmlns:a16="http://schemas.microsoft.com/office/drawing/2014/main" id="{5F5FA223-C536-40F7-9F40-AD154458DB0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71F3263-DA18-40EF-97CE-3F7EDC198173}" type="slidenum">
              <a:rPr lang="en-US" altLang="en-US">
                <a:latin typeface="たぬき油性マジック" panose="02000600000000000000" pitchFamily="2" charset="-128"/>
                <a:ea typeface="たぬき油性マジック" panose="02000600000000000000" pitchFamily="2" charset="-128"/>
              </a:rPr>
              <a:pPr fontAlgn="base"/>
              <a:t>17</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ECA7D169-0FF9-4510-88DA-EDA3F77A0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714506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659DD0BF-A1A8-4B00-9D25-3C58620A57E3}"/>
              </a:ext>
            </a:extLst>
          </p:cNvPr>
          <p:cNvSpPr>
            <a:spLocks noGrp="1" noChangeArrowheads="1"/>
          </p:cNvSpPr>
          <p:nvPr>
            <p:ph type="title"/>
          </p:nvPr>
        </p:nvSpPr>
        <p:spPr/>
        <p:txBody>
          <a:bodyPr/>
          <a:lstStyle/>
          <a:p>
            <a:r>
              <a:rPr lang="en-US" altLang="ja-JP" dirty="0" err="1"/>
              <a:t>AttnGAN</a:t>
            </a:r>
            <a:endParaRPr lang="zh-CN" altLang="ja-JP" dirty="0"/>
          </a:p>
        </p:txBody>
      </p:sp>
      <p:sp>
        <p:nvSpPr>
          <p:cNvPr id="3" name="Content Placeholder 2">
            <a:extLst>
              <a:ext uri="{FF2B5EF4-FFF2-40B4-BE49-F238E27FC236}">
                <a16:creationId xmlns:a16="http://schemas.microsoft.com/office/drawing/2014/main" id="{ADE7172F-AFCA-498E-86B2-EC5C2CCBDF19}"/>
              </a:ext>
            </a:extLst>
          </p:cNvPr>
          <p:cNvSpPr>
            <a:spLocks noGrp="1"/>
          </p:cNvSpPr>
          <p:nvPr>
            <p:ph idx="1"/>
          </p:nvPr>
        </p:nvSpPr>
        <p:spPr>
          <a:xfrm>
            <a:off x="628650" y="1538242"/>
            <a:ext cx="7886700" cy="5664735"/>
          </a:xfrm>
          <a:ln>
            <a:miter/>
          </a:ln>
        </p:spPr>
        <p:txBody>
          <a:bodyPr>
            <a:normAutofit/>
          </a:bodyPr>
          <a:lstStyle/>
          <a:p>
            <a:r>
              <a:rPr lang="en-US" altLang="ja-JP" noProof="1"/>
              <a:t>AttnGAN </a:t>
            </a:r>
            <a:r>
              <a:rPr lang="ja-JP" altLang="en-US" noProof="1"/>
              <a:t>について</a:t>
            </a:r>
            <a:endParaRPr lang="en-US" altLang="ja-JP" noProof="1"/>
          </a:p>
          <a:p>
            <a:pPr lvl="1"/>
            <a:r>
              <a:rPr lang="ja-JP" altLang="en-US" noProof="1"/>
              <a:t>テキストから画像を生成する </a:t>
            </a:r>
            <a:r>
              <a:rPr lang="en-US" altLang="ja-JP" noProof="1"/>
              <a:t>GAN</a:t>
            </a:r>
          </a:p>
          <a:p>
            <a:pPr marL="342900" lvl="1" indent="0">
              <a:buNone/>
            </a:pPr>
            <a:endParaRPr lang="en-US" altLang="ja-JP" noProof="1"/>
          </a:p>
          <a:p>
            <a:pPr lvl="1"/>
            <a:r>
              <a:rPr lang="ja-JP" altLang="en-US" noProof="1"/>
              <a:t>段階的な </a:t>
            </a:r>
            <a:r>
              <a:rPr lang="en-US" altLang="ja-JP" noProof="1"/>
              <a:t>GAN</a:t>
            </a:r>
            <a:r>
              <a:rPr lang="ja-JP" altLang="en-US" noProof="1"/>
              <a:t> 構造を持つ</a:t>
            </a:r>
            <a:endParaRPr lang="en-US" altLang="ja-JP" noProof="1"/>
          </a:p>
          <a:p>
            <a:pPr lvl="1"/>
            <a:r>
              <a:rPr lang="ja-JP" altLang="en-US" noProof="1"/>
              <a:t>単語と画像との関連性を </a:t>
            </a:r>
            <a:r>
              <a:rPr lang="en-US" altLang="ja-JP" noProof="1"/>
              <a:t>DAMSM</a:t>
            </a:r>
            <a:r>
              <a:rPr lang="ja-JP" altLang="en-US" noProof="1"/>
              <a:t> により予め学習しておき，</a:t>
            </a:r>
            <a:r>
              <a:rPr lang="en-US" altLang="ja-JP" noProof="1"/>
              <a:t> Attention</a:t>
            </a:r>
            <a:r>
              <a:rPr lang="ja-JP" altLang="en-US" noProof="1"/>
              <a:t> として </a:t>
            </a:r>
            <a:r>
              <a:rPr lang="en-US" altLang="ja-JP" noProof="1"/>
              <a:t>GAN</a:t>
            </a:r>
            <a:r>
              <a:rPr lang="ja-JP" altLang="en-US" noProof="1"/>
              <a:t> での学習に使用</a:t>
            </a:r>
            <a:endParaRPr lang="en-US" altLang="ja-JP" noProof="1"/>
          </a:p>
          <a:p>
            <a:pPr marL="342900" lvl="1" indent="0">
              <a:buNone/>
            </a:pPr>
            <a:r>
              <a:rPr lang="ja-JP" altLang="en-US" noProof="1"/>
              <a:t>             ↓</a:t>
            </a:r>
            <a:endParaRPr lang="en-US" altLang="ja-JP" noProof="1"/>
          </a:p>
          <a:p>
            <a:pPr lvl="1"/>
            <a:r>
              <a:rPr lang="ja-JP" altLang="en-US" noProof="1"/>
              <a:t>テキスト内の単語の細かな</a:t>
            </a:r>
            <a:br>
              <a:rPr lang="en-US" altLang="ja-JP" noProof="1"/>
            </a:br>
            <a:r>
              <a:rPr lang="ja-JP" altLang="en-US" noProof="1"/>
              <a:t>ニュアンスの違いまで表現</a:t>
            </a:r>
            <a:endParaRPr lang="en-US" altLang="ja-JP" noProof="1"/>
          </a:p>
        </p:txBody>
      </p:sp>
      <p:sp>
        <p:nvSpPr>
          <p:cNvPr id="22531" name="Slide Number Placeholder 3">
            <a:extLst>
              <a:ext uri="{FF2B5EF4-FFF2-40B4-BE49-F238E27FC236}">
                <a16:creationId xmlns:a16="http://schemas.microsoft.com/office/drawing/2014/main" id="{5F5FA223-C536-40F7-9F40-AD154458DB0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71F3263-DA18-40EF-97CE-3F7EDC198173}" type="slidenum">
              <a:rPr lang="en-US" altLang="en-US">
                <a:latin typeface="たぬき油性マジック" panose="02000600000000000000" pitchFamily="2" charset="-128"/>
                <a:ea typeface="たぬき油性マジック" panose="02000600000000000000" pitchFamily="2" charset="-128"/>
              </a:rPr>
              <a:pPr fontAlgn="base"/>
              <a:t>18</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ECA7D169-0FF9-4510-88DA-EDA3F77A0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3114693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8106B1D-160C-4C0F-A47E-62205FE8A8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50" y="922404"/>
            <a:ext cx="7182289" cy="5386716"/>
          </a:xfrm>
          <a:prstGeom prst="rect">
            <a:avLst/>
          </a:prstGeom>
        </p:spPr>
      </p:pic>
      <p:sp>
        <p:nvSpPr>
          <p:cNvPr id="22529" name="Title 1">
            <a:extLst>
              <a:ext uri="{FF2B5EF4-FFF2-40B4-BE49-F238E27FC236}">
                <a16:creationId xmlns:a16="http://schemas.microsoft.com/office/drawing/2014/main" id="{659DD0BF-A1A8-4B00-9D25-3C58620A57E3}"/>
              </a:ext>
            </a:extLst>
          </p:cNvPr>
          <p:cNvSpPr>
            <a:spLocks noGrp="1" noChangeArrowheads="1"/>
          </p:cNvSpPr>
          <p:nvPr>
            <p:ph type="title"/>
          </p:nvPr>
        </p:nvSpPr>
        <p:spPr/>
        <p:txBody>
          <a:bodyPr/>
          <a:lstStyle/>
          <a:p>
            <a:r>
              <a:rPr lang="en-US" altLang="ja-JP" dirty="0" err="1"/>
              <a:t>AttnGAN</a:t>
            </a:r>
            <a:endParaRPr lang="zh-CN" altLang="ja-JP" dirty="0"/>
          </a:p>
        </p:txBody>
      </p:sp>
      <p:sp>
        <p:nvSpPr>
          <p:cNvPr id="3" name="Content Placeholder 2">
            <a:extLst>
              <a:ext uri="{FF2B5EF4-FFF2-40B4-BE49-F238E27FC236}">
                <a16:creationId xmlns:a16="http://schemas.microsoft.com/office/drawing/2014/main" id="{ADE7172F-AFCA-498E-86B2-EC5C2CCBDF19}"/>
              </a:ext>
            </a:extLst>
          </p:cNvPr>
          <p:cNvSpPr>
            <a:spLocks noGrp="1"/>
          </p:cNvSpPr>
          <p:nvPr>
            <p:ph idx="1"/>
          </p:nvPr>
        </p:nvSpPr>
        <p:spPr>
          <a:ln>
            <a:miter/>
          </a:ln>
        </p:spPr>
        <p:txBody>
          <a:bodyPr/>
          <a:lstStyle/>
          <a:p>
            <a:r>
              <a:rPr lang="en-US" altLang="ja-JP" noProof="1"/>
              <a:t>AttnGAN </a:t>
            </a:r>
            <a:r>
              <a:rPr lang="ja-JP" altLang="en-US" noProof="1"/>
              <a:t>のモデル</a:t>
            </a:r>
            <a:endParaRPr lang="x-none" altLang="ja-JP" noProof="1"/>
          </a:p>
          <a:p>
            <a:pPr marL="0" indent="0">
              <a:buFont typeface="Wingdings" panose="05000000000000000000" pitchFamily="2" charset="2"/>
              <a:buNone/>
            </a:pPr>
            <a:endParaRPr lang="x-none" altLang="ja-JP" noProof="1"/>
          </a:p>
        </p:txBody>
      </p:sp>
      <p:sp>
        <p:nvSpPr>
          <p:cNvPr id="22531" name="Slide Number Placeholder 3">
            <a:extLst>
              <a:ext uri="{FF2B5EF4-FFF2-40B4-BE49-F238E27FC236}">
                <a16:creationId xmlns:a16="http://schemas.microsoft.com/office/drawing/2014/main" id="{5F5FA223-C536-40F7-9F40-AD154458DB0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71F3263-DA18-40EF-97CE-3F7EDC198173}" type="slidenum">
              <a:rPr lang="en-US" altLang="en-US">
                <a:latin typeface="たぬき油性マジック" panose="02000600000000000000" pitchFamily="2" charset="-128"/>
                <a:ea typeface="たぬき油性マジック" panose="02000600000000000000" pitchFamily="2" charset="-128"/>
              </a:rPr>
              <a:pPr fontAlgn="base"/>
              <a:t>19</a:t>
            </a:fld>
            <a:endParaRPr lang="en-US" altLang="en-US" dirty="0">
              <a:latin typeface="たぬき油性マジック" panose="02000600000000000000" pitchFamily="2" charset="-128"/>
              <a:ea typeface="たぬき油性マジック" panose="02000600000000000000" pitchFamily="2" charset="-128"/>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0" name="インク 9">
                <a:extLst>
                  <a:ext uri="{FF2B5EF4-FFF2-40B4-BE49-F238E27FC236}">
                    <a16:creationId xmlns:a16="http://schemas.microsoft.com/office/drawing/2014/main" id="{279B7B2A-15AC-4917-A0B5-88C2B43CF7D4}"/>
                  </a:ext>
                </a:extLst>
              </p14:cNvPr>
              <p14:cNvContentPartPr/>
              <p14:nvPr/>
            </p14:nvContentPartPr>
            <p14:xfrm>
              <a:off x="2579634" y="3171075"/>
              <a:ext cx="7200" cy="1440"/>
            </p14:xfrm>
          </p:contentPart>
        </mc:Choice>
        <mc:Fallback xmlns="">
          <p:pic>
            <p:nvPicPr>
              <p:cNvPr id="10" name="インク 9">
                <a:extLst>
                  <a:ext uri="{FF2B5EF4-FFF2-40B4-BE49-F238E27FC236}">
                    <a16:creationId xmlns:p14="http://schemas.microsoft.com/office/powerpoint/2010/main" xmlns:aink="http://schemas.microsoft.com/office/drawing/2016/ink" xmlns="" xmlns:a16="http://schemas.microsoft.com/office/drawing/2014/main" id="{279B7B2A-15AC-4917-A0B5-88C2B43CF7D4}"/>
                  </a:ext>
                </a:extLst>
              </p:cNvPr>
              <p:cNvPicPr/>
              <p:nvPr/>
            </p:nvPicPr>
            <p:blipFill>
              <a:blip r:embed="rId5"/>
              <a:stretch>
                <a:fillRect/>
              </a:stretch>
            </p:blipFill>
            <p:spPr>
              <a:xfrm>
                <a:off x="2570634" y="3162435"/>
                <a:ext cx="24840" cy="19080"/>
              </a:xfrm>
              <a:prstGeom prst="rect">
                <a:avLst/>
              </a:prstGeom>
            </p:spPr>
          </p:pic>
        </mc:Fallback>
      </mc:AlternateContent>
      <p:sp>
        <p:nvSpPr>
          <p:cNvPr id="14" name="テキスト ボックス 13">
            <a:extLst>
              <a:ext uri="{FF2B5EF4-FFF2-40B4-BE49-F238E27FC236}">
                <a16:creationId xmlns:a16="http://schemas.microsoft.com/office/drawing/2014/main" id="{F0F2B3D1-410F-450A-83FE-DB6F9EA7FE63}"/>
              </a:ext>
            </a:extLst>
          </p:cNvPr>
          <p:cNvSpPr txBox="1"/>
          <p:nvPr/>
        </p:nvSpPr>
        <p:spPr>
          <a:xfrm>
            <a:off x="2586834" y="3246430"/>
            <a:ext cx="184731" cy="369332"/>
          </a:xfrm>
          <a:prstGeom prst="rect">
            <a:avLst/>
          </a:prstGeom>
          <a:noFill/>
        </p:spPr>
        <p:txBody>
          <a:bodyPr wrap="none" rtlCol="0">
            <a:spAutoFit/>
          </a:bodyPr>
          <a:lstStyle/>
          <a:p>
            <a:endParaRPr kumimoji="1" lang="ja-JP" altLang="en-US" dirty="0">
              <a:latin typeface="たぬき油性マジック" panose="02000600000000000000" pitchFamily="2" charset="-128"/>
              <a:ea typeface="たぬき油性マジック" panose="02000600000000000000" pitchFamily="2" charset="-128"/>
            </a:endParaRPr>
          </a:p>
        </p:txBody>
      </p:sp>
      <p:pic>
        <p:nvPicPr>
          <p:cNvPr id="11" name="図 10">
            <a:extLst>
              <a:ext uri="{FF2B5EF4-FFF2-40B4-BE49-F238E27FC236}">
                <a16:creationId xmlns:a16="http://schemas.microsoft.com/office/drawing/2014/main" id="{B6EDECD1-D245-4981-BDE3-5F9DC686D0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
        <p:nvSpPr>
          <p:cNvPr id="9" name="テキスト ボックス 8">
            <a:extLst>
              <a:ext uri="{FF2B5EF4-FFF2-40B4-BE49-F238E27FC236}">
                <a16:creationId xmlns:a16="http://schemas.microsoft.com/office/drawing/2014/main" id="{37370B05-0B66-4D8D-B0ED-930D9219CD85}"/>
              </a:ext>
            </a:extLst>
          </p:cNvPr>
          <p:cNvSpPr txBox="1"/>
          <p:nvPr/>
        </p:nvSpPr>
        <p:spPr>
          <a:xfrm>
            <a:off x="62170" y="5928312"/>
            <a:ext cx="7573070" cy="646331"/>
          </a:xfrm>
          <a:prstGeom prst="rect">
            <a:avLst/>
          </a:prstGeom>
          <a:noFill/>
        </p:spPr>
        <p:txBody>
          <a:bodyPr wrap="square" rtlCol="0">
            <a:spAutoFit/>
          </a:bodyPr>
          <a:lstStyle/>
          <a:p>
            <a:r>
              <a:rPr lang="en-US" altLang="ja-JP" sz="1200" dirty="0" err="1">
                <a:solidFill>
                  <a:schemeClr val="bg1"/>
                </a:solidFill>
                <a:latin typeface="+mj-lt"/>
              </a:rPr>
              <a:t>Qiuyuan</a:t>
            </a:r>
            <a:r>
              <a:rPr lang="en-US" altLang="ja-JP" sz="1200" dirty="0">
                <a:solidFill>
                  <a:schemeClr val="bg1"/>
                </a:solidFill>
                <a:latin typeface="+mj-lt"/>
              </a:rPr>
              <a:t> Huang Han Zhang </a:t>
            </a:r>
            <a:r>
              <a:rPr lang="en-US" altLang="ja-JP" sz="1200" dirty="0" err="1">
                <a:solidFill>
                  <a:schemeClr val="bg1"/>
                </a:solidFill>
                <a:latin typeface="+mj-lt"/>
              </a:rPr>
              <a:t>Zhe</a:t>
            </a:r>
            <a:r>
              <a:rPr lang="en-US" altLang="ja-JP" sz="1200" dirty="0">
                <a:solidFill>
                  <a:schemeClr val="bg1"/>
                </a:solidFill>
                <a:latin typeface="+mj-lt"/>
              </a:rPr>
              <a:t> Gan </a:t>
            </a:r>
            <a:r>
              <a:rPr lang="en-US" altLang="ja-JP" sz="1200" dirty="0" err="1">
                <a:solidFill>
                  <a:schemeClr val="bg1"/>
                </a:solidFill>
                <a:latin typeface="+mj-lt"/>
              </a:rPr>
              <a:t>XiaoleiHuang</a:t>
            </a:r>
            <a:r>
              <a:rPr lang="en-US" altLang="ja-JP" sz="1200" dirty="0">
                <a:solidFill>
                  <a:schemeClr val="bg1"/>
                </a:solidFill>
                <a:latin typeface="+mj-lt"/>
              </a:rPr>
              <a:t> </a:t>
            </a:r>
            <a:r>
              <a:rPr lang="en-US" altLang="ja-JP" sz="1200" dirty="0" err="1">
                <a:solidFill>
                  <a:schemeClr val="bg1"/>
                </a:solidFill>
                <a:latin typeface="+mj-lt"/>
              </a:rPr>
              <a:t>Xiaodong</a:t>
            </a:r>
            <a:r>
              <a:rPr lang="en-US" altLang="ja-JP" sz="1200" dirty="0">
                <a:solidFill>
                  <a:schemeClr val="bg1"/>
                </a:solidFill>
                <a:latin typeface="+mj-lt"/>
              </a:rPr>
              <a:t> He Tao Xu, </a:t>
            </a:r>
            <a:r>
              <a:rPr lang="en-US" altLang="ja-JP" sz="1200" dirty="0" err="1">
                <a:solidFill>
                  <a:schemeClr val="bg1"/>
                </a:solidFill>
                <a:latin typeface="+mj-lt"/>
              </a:rPr>
              <a:t>Pengchuan</a:t>
            </a:r>
            <a:r>
              <a:rPr lang="en-US" altLang="ja-JP" sz="1200" dirty="0">
                <a:solidFill>
                  <a:schemeClr val="bg1"/>
                </a:solidFill>
                <a:latin typeface="+mj-lt"/>
              </a:rPr>
              <a:t> Zhang.</a:t>
            </a:r>
          </a:p>
          <a:p>
            <a:r>
              <a:rPr lang="en-US" altLang="ja-JP" sz="1200" dirty="0" err="1">
                <a:solidFill>
                  <a:schemeClr val="bg1"/>
                </a:solidFill>
                <a:latin typeface="+mj-lt"/>
              </a:rPr>
              <a:t>Attngan</a:t>
            </a:r>
            <a:r>
              <a:rPr lang="en-US" altLang="ja-JP" sz="1200" dirty="0">
                <a:solidFill>
                  <a:schemeClr val="bg1"/>
                </a:solidFill>
                <a:latin typeface="+mj-lt"/>
              </a:rPr>
              <a:t>: Fine-grained text to image generation</a:t>
            </a:r>
            <a:r>
              <a:rPr lang="ja-JP" altLang="en-US" sz="1200" dirty="0">
                <a:solidFill>
                  <a:schemeClr val="bg1"/>
                </a:solidFill>
                <a:latin typeface="+mj-lt"/>
              </a:rPr>
              <a:t> </a:t>
            </a:r>
            <a:r>
              <a:rPr lang="en-US" altLang="ja-JP" sz="1200" dirty="0">
                <a:solidFill>
                  <a:schemeClr val="bg1"/>
                </a:solidFill>
                <a:latin typeface="+mj-lt"/>
              </a:rPr>
              <a:t>with attentional generative adversarial networks.</a:t>
            </a:r>
          </a:p>
          <a:p>
            <a:r>
              <a:rPr lang="en-US" altLang="ja-JP" sz="1200" dirty="0">
                <a:solidFill>
                  <a:schemeClr val="bg1"/>
                </a:solidFill>
                <a:latin typeface="+mj-lt"/>
              </a:rPr>
              <a:t>2018.</a:t>
            </a:r>
          </a:p>
        </p:txBody>
      </p:sp>
    </p:spTree>
    <p:extLst>
      <p:ext uri="{BB962C8B-B14F-4D97-AF65-F5344CB8AC3E}">
        <p14:creationId xmlns:p14="http://schemas.microsoft.com/office/powerpoint/2010/main" val="2964393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zh-TW" altLang="en-US" sz="2800" dirty="0">
                <a:latin typeface="たぬき油性マジック" panose="02000600000000000000" pitchFamily="2" charset="-128"/>
                <a:ea typeface="たぬき油性マジック" panose="02000600000000000000" pitchFamily="2" charset="-128"/>
              </a:rPr>
              <a:t>単語分散表現獲得手法</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実験結果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2</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3200" dirty="0">
                <a:latin typeface="たぬき油性マジック" panose="02000600000000000000" pitchFamily="2" charset="-128"/>
                <a:ea typeface="たぬき油性マジック" panose="02000600000000000000" pitchFamily="2" charset="-128"/>
              </a:rPr>
              <a:t>はじめに</a:t>
            </a:r>
            <a:endParaRPr lang="en-US" altLang="zh-CN" sz="3200" dirty="0">
              <a:latin typeface="たぬき油性マジック" panose="02000600000000000000" pitchFamily="2" charset="-128"/>
              <a:ea typeface="たぬき油性マジック" panose="02000600000000000000" pitchFamily="2" charset="-128"/>
            </a:endParaRPr>
          </a:p>
          <a:p>
            <a:r>
              <a:rPr lang="en-US" altLang="zh-CN" sz="3200" dirty="0" err="1">
                <a:latin typeface="たぬき油性マジック" panose="02000600000000000000" pitchFamily="2" charset="-128"/>
                <a:ea typeface="たぬき油性マジック" panose="02000600000000000000" pitchFamily="2" charset="-128"/>
              </a:rPr>
              <a:t>AttnGAN</a:t>
            </a:r>
            <a:endParaRPr lang="en-US" altLang="zh-CN" sz="3200" dirty="0">
              <a:latin typeface="たぬき油性マジック" panose="02000600000000000000" pitchFamily="2" charset="-128"/>
              <a:ea typeface="たぬき油性マジック" panose="02000600000000000000" pitchFamily="2" charset="-128"/>
            </a:endParaRPr>
          </a:p>
          <a:p>
            <a:r>
              <a:rPr lang="en-US" altLang="zh-CN" sz="3200" dirty="0">
                <a:solidFill>
                  <a:srgbClr val="FFC000"/>
                </a:solidFill>
                <a:latin typeface="たぬき油性マジック" panose="02000600000000000000" pitchFamily="2" charset="-128"/>
                <a:ea typeface="たぬき油性マジック" panose="02000600000000000000" pitchFamily="2" charset="-128"/>
              </a:rPr>
              <a:t>DAMSM</a:t>
            </a:r>
          </a:p>
          <a:p>
            <a:r>
              <a:rPr lang="zh-TW" altLang="en-US" sz="3200" dirty="0">
                <a:latin typeface="たぬき油性マジック" panose="02000600000000000000" pitchFamily="2" charset="-128"/>
                <a:ea typeface="たぬき油性マジック" panose="02000600000000000000" pitchFamily="2" charset="-128"/>
              </a:rPr>
              <a:t>単語分散表現獲得手法</a:t>
            </a:r>
            <a:endParaRPr lang="en-US" altLang="ja-JP" sz="3200" dirty="0">
              <a:latin typeface="たぬき油性マジック" panose="02000600000000000000" pitchFamily="2" charset="-128"/>
              <a:ea typeface="たぬき油性マジック" panose="02000600000000000000" pitchFamily="2" charset="-128"/>
            </a:endParaRPr>
          </a:p>
          <a:p>
            <a:r>
              <a:rPr lang="ja-JP" altLang="en-US" sz="3200" dirty="0">
                <a:latin typeface="たぬき油性マジック" panose="02000600000000000000" pitchFamily="2" charset="-128"/>
                <a:ea typeface="たぬき油性マジック" panose="02000600000000000000" pitchFamily="2" charset="-128"/>
              </a:rPr>
              <a:t>生成画像に対する評価指標</a:t>
            </a:r>
            <a:endParaRPr lang="en-US" altLang="zh-CN" sz="3200" dirty="0">
              <a:latin typeface="たぬき油性マジック" panose="02000600000000000000" pitchFamily="2" charset="-128"/>
              <a:ea typeface="たぬき油性マジック" panose="02000600000000000000" pitchFamily="2" charset="-128"/>
            </a:endParaRPr>
          </a:p>
          <a:p>
            <a:r>
              <a:rPr lang="ja-JP" altLang="en-US" sz="32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32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3200" dirty="0">
                <a:latin typeface="たぬき油性マジック" panose="02000600000000000000" pitchFamily="2" charset="-128"/>
                <a:ea typeface="たぬき油性マジック" panose="02000600000000000000" pitchFamily="2" charset="-128"/>
              </a:rPr>
              <a:t>実験</a:t>
            </a:r>
            <a:endParaRPr lang="en-US" altLang="zh-CN" sz="3200" dirty="0">
              <a:latin typeface="たぬき油性マジック" panose="02000600000000000000" pitchFamily="2" charset="-128"/>
              <a:ea typeface="たぬき油性マジック" panose="02000600000000000000" pitchFamily="2" charset="-128"/>
            </a:endParaRPr>
          </a:p>
          <a:p>
            <a:r>
              <a:rPr lang="ja-JP" altLang="en-US" sz="3200" dirty="0">
                <a:latin typeface="たぬき油性マジック" panose="02000600000000000000" pitchFamily="2" charset="-128"/>
                <a:ea typeface="たぬき油性マジック" panose="02000600000000000000" pitchFamily="2" charset="-128"/>
              </a:rPr>
              <a:t>実験結果</a:t>
            </a:r>
            <a:endParaRPr lang="zh-CN" altLang="ja-JP" sz="3200" dirty="0">
              <a:latin typeface="たぬき油性マジック" panose="02000600000000000000" pitchFamily="2" charset="-128"/>
              <a:ea typeface="たぬき油性マジック" panose="02000600000000000000" pitchFamily="2" charset="-128"/>
            </a:endParaRPr>
          </a:p>
          <a:p>
            <a:r>
              <a:rPr lang="zh-CN" altLang="ja-JP" sz="3200" dirty="0">
                <a:latin typeface="たぬき油性マジック" panose="02000600000000000000" pitchFamily="2" charset="-128"/>
                <a:ea typeface="たぬき油性マジック" panose="02000600000000000000" pitchFamily="2" charset="-128"/>
              </a:rPr>
              <a:t>まとめと今後の課題</a:t>
            </a:r>
          </a:p>
          <a:p>
            <a:endParaRPr lang="zh-CN" altLang="ja-JP" sz="32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20</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3726566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6854A24-A638-4F8B-B67C-7FAC77681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916" y="1226971"/>
            <a:ext cx="7886700" cy="5915024"/>
          </a:xfrm>
          <a:prstGeom prst="rect">
            <a:avLst/>
          </a:prstGeom>
        </p:spPr>
      </p:pic>
      <p:sp>
        <p:nvSpPr>
          <p:cNvPr id="2" name="タイトル 1">
            <a:extLst>
              <a:ext uri="{FF2B5EF4-FFF2-40B4-BE49-F238E27FC236}">
                <a16:creationId xmlns:a16="http://schemas.microsoft.com/office/drawing/2014/main" id="{99C24CEC-1535-41C6-9221-832D2518281F}"/>
              </a:ext>
            </a:extLst>
          </p:cNvPr>
          <p:cNvSpPr>
            <a:spLocks noGrp="1"/>
          </p:cNvSpPr>
          <p:nvPr>
            <p:ph type="title"/>
          </p:nvPr>
        </p:nvSpPr>
        <p:spPr/>
        <p:txBody>
          <a:bodyPr/>
          <a:lstStyle/>
          <a:p>
            <a:r>
              <a:rPr kumimoji="1" lang="en-US" altLang="ja-JP" dirty="0"/>
              <a:t>DAMSM</a:t>
            </a:r>
            <a:endParaRPr kumimoji="1" lang="ja-JP" altLang="en-US" dirty="0"/>
          </a:p>
        </p:txBody>
      </p:sp>
      <p:sp>
        <p:nvSpPr>
          <p:cNvPr id="3" name="コンテンツ プレースホルダー 2">
            <a:extLst>
              <a:ext uri="{FF2B5EF4-FFF2-40B4-BE49-F238E27FC236}">
                <a16:creationId xmlns:a16="http://schemas.microsoft.com/office/drawing/2014/main" id="{13111266-5DCF-4B75-B866-2F3994187BAD}"/>
              </a:ext>
            </a:extLst>
          </p:cNvPr>
          <p:cNvSpPr>
            <a:spLocks noGrp="1"/>
          </p:cNvSpPr>
          <p:nvPr>
            <p:ph idx="1"/>
          </p:nvPr>
        </p:nvSpPr>
        <p:spPr>
          <a:xfrm>
            <a:off x="628649" y="1538243"/>
            <a:ext cx="10738597" cy="4351338"/>
          </a:xfrm>
        </p:spPr>
        <p:txBody>
          <a:bodyPr/>
          <a:lstStyle/>
          <a:p>
            <a:r>
              <a:rPr lang="en-US" altLang="ja-JP" dirty="0"/>
              <a:t>DAMSM</a:t>
            </a:r>
            <a:r>
              <a:rPr lang="ja-JP" altLang="en-US" dirty="0"/>
              <a:t> の目的</a:t>
            </a:r>
            <a:endParaRPr lang="en-US" altLang="ja-JP" dirty="0"/>
          </a:p>
          <a:p>
            <a:pPr lvl="1"/>
            <a:r>
              <a:rPr lang="en-US" altLang="ja-JP" sz="2800" dirty="0"/>
              <a:t>Deep</a:t>
            </a:r>
            <a:r>
              <a:rPr lang="ja-JP" altLang="en-US" sz="2800" dirty="0"/>
              <a:t> </a:t>
            </a:r>
            <a:r>
              <a:rPr lang="en-US" altLang="ja-JP" sz="2800" dirty="0"/>
              <a:t>Attentional</a:t>
            </a:r>
            <a:r>
              <a:rPr lang="ja-JP" altLang="en-US" sz="2800" dirty="0"/>
              <a:t> </a:t>
            </a:r>
            <a:r>
              <a:rPr lang="en-US" altLang="ja-JP" sz="2800" dirty="0" err="1"/>
              <a:t>Maltimodal</a:t>
            </a:r>
            <a:r>
              <a:rPr lang="ja-JP" altLang="en-US" sz="2800" dirty="0"/>
              <a:t> </a:t>
            </a:r>
            <a:r>
              <a:rPr lang="en-US" altLang="ja-JP" sz="2800" dirty="0" err="1"/>
              <a:t>Simularity</a:t>
            </a:r>
            <a:r>
              <a:rPr lang="ja-JP" altLang="en-US" sz="2800" dirty="0"/>
              <a:t> </a:t>
            </a:r>
            <a:r>
              <a:rPr lang="en-US" altLang="ja-JP" sz="2800" dirty="0"/>
              <a:t>Model</a:t>
            </a:r>
          </a:p>
          <a:p>
            <a:pPr lvl="1"/>
            <a:r>
              <a:rPr kumimoji="1" lang="ja-JP" altLang="en-US" dirty="0"/>
              <a:t>単語と画像間の関係性を算出する</a:t>
            </a:r>
            <a:endParaRPr kumimoji="1" lang="en-US" altLang="ja-JP" dirty="0"/>
          </a:p>
        </p:txBody>
      </p:sp>
      <p:sp>
        <p:nvSpPr>
          <p:cNvPr id="4" name="スライド番号プレースホルダー 3">
            <a:extLst>
              <a:ext uri="{FF2B5EF4-FFF2-40B4-BE49-F238E27FC236}">
                <a16:creationId xmlns:a16="http://schemas.microsoft.com/office/drawing/2014/main" id="{1A60E2B4-12BC-4020-9EB9-6661231175CD}"/>
              </a:ext>
            </a:extLst>
          </p:cNvPr>
          <p:cNvSpPr>
            <a:spLocks noGrp="1"/>
          </p:cNvSpPr>
          <p:nvPr>
            <p:ph type="sldNum" sz="quarter" idx="12"/>
          </p:nvPr>
        </p:nvSpPr>
        <p:spPr/>
        <p:txBody>
          <a:bodyPr/>
          <a:lstStyle/>
          <a:p>
            <a:fld id="{CD76CBFF-0EF2-4759-80C4-958BF10E5862}" type="slidenum">
              <a:rPr lang="en-US" smtClean="0"/>
              <a:pPr/>
              <a:t>21</a:t>
            </a:fld>
            <a:endParaRPr lang="en-US" dirty="0"/>
          </a:p>
        </p:txBody>
      </p:sp>
      <p:pic>
        <p:nvPicPr>
          <p:cNvPr id="8" name="図 7">
            <a:extLst>
              <a:ext uri="{FF2B5EF4-FFF2-40B4-BE49-F238E27FC236}">
                <a16:creationId xmlns:a16="http://schemas.microsoft.com/office/drawing/2014/main" id="{8B0755F3-8B88-44F1-8770-E3ADE8970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3738881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C24CEC-1535-41C6-9221-832D2518281F}"/>
              </a:ext>
            </a:extLst>
          </p:cNvPr>
          <p:cNvSpPr>
            <a:spLocks noGrp="1"/>
          </p:cNvSpPr>
          <p:nvPr>
            <p:ph type="title"/>
          </p:nvPr>
        </p:nvSpPr>
        <p:spPr/>
        <p:txBody>
          <a:bodyPr/>
          <a:lstStyle/>
          <a:p>
            <a:r>
              <a:rPr kumimoji="1" lang="en-US" altLang="ja-JP" dirty="0"/>
              <a:t>DAMSM</a:t>
            </a:r>
            <a:endParaRPr kumimoji="1" lang="ja-JP" altLang="en-US" dirty="0"/>
          </a:p>
        </p:txBody>
      </p:sp>
      <p:sp>
        <p:nvSpPr>
          <p:cNvPr id="3" name="コンテンツ プレースホルダー 2">
            <a:extLst>
              <a:ext uri="{FF2B5EF4-FFF2-40B4-BE49-F238E27FC236}">
                <a16:creationId xmlns:a16="http://schemas.microsoft.com/office/drawing/2014/main" id="{13111266-5DCF-4B75-B866-2F3994187BAD}"/>
              </a:ext>
            </a:extLst>
          </p:cNvPr>
          <p:cNvSpPr>
            <a:spLocks noGrp="1"/>
          </p:cNvSpPr>
          <p:nvPr>
            <p:ph idx="1"/>
          </p:nvPr>
        </p:nvSpPr>
        <p:spPr>
          <a:xfrm>
            <a:off x="628650" y="1538243"/>
            <a:ext cx="7886700" cy="4351338"/>
          </a:xfrm>
        </p:spPr>
        <p:txBody>
          <a:bodyPr/>
          <a:lstStyle/>
          <a:p>
            <a:r>
              <a:rPr kumimoji="1" lang="ja-JP" altLang="en-US" dirty="0"/>
              <a:t>各エンコーダにより得られた特徴量ベクトルの類似度から単語と画像の関係性を獲得</a:t>
            </a:r>
            <a:endParaRPr kumimoji="1" lang="en-US" altLang="ja-JP" dirty="0"/>
          </a:p>
        </p:txBody>
      </p:sp>
      <p:sp>
        <p:nvSpPr>
          <p:cNvPr id="4" name="スライド番号プレースホルダー 3">
            <a:extLst>
              <a:ext uri="{FF2B5EF4-FFF2-40B4-BE49-F238E27FC236}">
                <a16:creationId xmlns:a16="http://schemas.microsoft.com/office/drawing/2014/main" id="{1A60E2B4-12BC-4020-9EB9-6661231175CD}"/>
              </a:ext>
            </a:extLst>
          </p:cNvPr>
          <p:cNvSpPr>
            <a:spLocks noGrp="1"/>
          </p:cNvSpPr>
          <p:nvPr>
            <p:ph type="sldNum" sz="quarter" idx="12"/>
          </p:nvPr>
        </p:nvSpPr>
        <p:spPr/>
        <p:txBody>
          <a:bodyPr/>
          <a:lstStyle/>
          <a:p>
            <a:fld id="{CD76CBFF-0EF2-4759-80C4-958BF10E5862}" type="slidenum">
              <a:rPr lang="en-US" smtClean="0"/>
              <a:pPr/>
              <a:t>22</a:t>
            </a:fld>
            <a:endParaRPr lang="en-US" dirty="0"/>
          </a:p>
        </p:txBody>
      </p:sp>
      <p:sp>
        <p:nvSpPr>
          <p:cNvPr id="5" name="テキスト ボックス 4">
            <a:extLst>
              <a:ext uri="{FF2B5EF4-FFF2-40B4-BE49-F238E27FC236}">
                <a16:creationId xmlns:a16="http://schemas.microsoft.com/office/drawing/2014/main" id="{92923830-293E-424C-8D6D-3E2B9CF4EA1B}"/>
              </a:ext>
            </a:extLst>
          </p:cNvPr>
          <p:cNvSpPr txBox="1"/>
          <p:nvPr/>
        </p:nvSpPr>
        <p:spPr>
          <a:xfrm>
            <a:off x="1695585" y="3288760"/>
            <a:ext cx="2103461" cy="1200329"/>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2400" u="sng" dirty="0">
                <a:solidFill>
                  <a:schemeClr val="accent6">
                    <a:lumMod val="50000"/>
                  </a:schemeClr>
                </a:solidFill>
                <a:latin typeface="たぬき油性マジック" panose="02000600000000000000" pitchFamily="2" charset="-128"/>
                <a:ea typeface="たぬき油性マジック" panose="02000600000000000000" pitchFamily="2" charset="-128"/>
              </a:rPr>
              <a:t>emerald</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hair</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endParaRPr kumimoji="1" lang="en-US" altLang="ja-JP" sz="2400" dirty="0">
              <a:solidFill>
                <a:schemeClr val="bg1"/>
              </a:solidFill>
              <a:latin typeface="たぬき油性マジック" panose="02000600000000000000" pitchFamily="2" charset="-128"/>
              <a:ea typeface="たぬき油性マジック" panose="02000600000000000000" pitchFamily="2" charset="-128"/>
            </a:endParaRPr>
          </a:p>
          <a:p>
            <a:r>
              <a:rPr kumimoji="1" lang="en-US" altLang="ja-JP" sz="2400" u="sng" dirty="0">
                <a:solidFill>
                  <a:schemeClr val="accent6">
                    <a:lumMod val="50000"/>
                  </a:schemeClr>
                </a:solidFill>
                <a:latin typeface="たぬき油性マジック" panose="02000600000000000000" pitchFamily="2" charset="-128"/>
                <a:ea typeface="たぬき油性マジック" panose="02000600000000000000" pitchFamily="2" charset="-128"/>
              </a:rPr>
              <a:t>girl</a:t>
            </a:r>
            <a:r>
              <a:rPr kumimoji="1" lang="ja-JP" altLang="en-US" sz="2400" dirty="0">
                <a:solidFill>
                  <a:schemeClr val="accent6">
                    <a:lumMod val="50000"/>
                  </a:schemeClr>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accent6">
                    <a:lumMod val="50000"/>
                  </a:schemeClr>
                </a:solidFill>
                <a:latin typeface="たぬき油性マジック" panose="02000600000000000000" pitchFamily="2" charset="-128"/>
                <a:ea typeface="たぬき油性マジック" panose="02000600000000000000" pitchFamily="2" charset="-128"/>
              </a:rPr>
              <a:t>is</a:t>
            </a:r>
            <a:r>
              <a:rPr kumimoji="1" lang="ja-JP" altLang="en-US" sz="2400" dirty="0">
                <a:solidFill>
                  <a:schemeClr val="accent6">
                    <a:lumMod val="50000"/>
                  </a:schemeClr>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accent6">
                    <a:lumMod val="50000"/>
                  </a:schemeClr>
                </a:solidFill>
                <a:latin typeface="たぬき油性マジック" panose="02000600000000000000" pitchFamily="2" charset="-128"/>
                <a:ea typeface="たぬき油性マジック" panose="02000600000000000000" pitchFamily="2" charset="-128"/>
              </a:rPr>
              <a:t>very</a:t>
            </a:r>
            <a:r>
              <a:rPr kumimoji="1" lang="ja-JP" altLang="en-US" sz="2400" dirty="0">
                <a:solidFill>
                  <a:schemeClr val="accent6">
                    <a:lumMod val="50000"/>
                  </a:schemeClr>
                </a:solidFill>
                <a:latin typeface="たぬき油性マジック" panose="02000600000000000000" pitchFamily="2" charset="-128"/>
                <a:ea typeface="たぬき油性マジック" panose="02000600000000000000" pitchFamily="2" charset="-128"/>
              </a:rPr>
              <a:t> </a:t>
            </a:r>
            <a:endParaRPr kumimoji="1" lang="en-US" altLang="ja-JP" sz="2400" dirty="0">
              <a:solidFill>
                <a:schemeClr val="accent6">
                  <a:lumMod val="50000"/>
                </a:schemeClr>
              </a:solidFill>
              <a:latin typeface="たぬき油性マジック" panose="02000600000000000000" pitchFamily="2" charset="-128"/>
              <a:ea typeface="たぬき油性マジック" panose="02000600000000000000" pitchFamily="2" charset="-128"/>
            </a:endParaRPr>
          </a:p>
          <a:p>
            <a:r>
              <a:rPr kumimoji="1" lang="en-US" altLang="ja-JP" sz="2400" u="sng" dirty="0">
                <a:solidFill>
                  <a:schemeClr val="accent6">
                    <a:lumMod val="50000"/>
                  </a:schemeClr>
                </a:solidFill>
                <a:latin typeface="たぬき油性マジック" panose="02000600000000000000" pitchFamily="2" charset="-128"/>
                <a:ea typeface="たぬき油性マジック" panose="02000600000000000000" pitchFamily="2" charset="-128"/>
              </a:rPr>
              <a:t>very</a:t>
            </a:r>
            <a:r>
              <a:rPr kumimoji="1" lang="ja-JP" altLang="en-US" sz="2400" dirty="0">
                <a:solidFill>
                  <a:schemeClr val="accent6">
                    <a:lumMod val="50000"/>
                  </a:schemeClr>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accent6">
                    <a:lumMod val="50000"/>
                  </a:schemeClr>
                </a:solidFill>
                <a:latin typeface="たぬき油性マジック" panose="02000600000000000000" pitchFamily="2" charset="-128"/>
                <a:ea typeface="たぬき油性マジック" panose="02000600000000000000" pitchFamily="2" charset="-128"/>
              </a:rPr>
              <a:t>cute</a:t>
            </a:r>
            <a:endParaRPr kumimoji="1" lang="ja-JP" altLang="en-US" sz="2400" u="sng" dirty="0">
              <a:solidFill>
                <a:schemeClr val="accent6">
                  <a:lumMod val="50000"/>
                </a:schemeClr>
              </a:solidFill>
              <a:latin typeface="たぬき油性マジック" panose="02000600000000000000" pitchFamily="2" charset="-128"/>
              <a:ea typeface="たぬき油性マジック" panose="02000600000000000000" pitchFamily="2" charset="-128"/>
            </a:endParaRPr>
          </a:p>
        </p:txBody>
      </p:sp>
      <p:sp>
        <p:nvSpPr>
          <p:cNvPr id="11" name="テキスト ボックス 10">
            <a:extLst>
              <a:ext uri="{FF2B5EF4-FFF2-40B4-BE49-F238E27FC236}">
                <a16:creationId xmlns:a16="http://schemas.microsoft.com/office/drawing/2014/main" id="{5181B255-37AF-41CD-BF9F-6D15AF09382C}"/>
              </a:ext>
            </a:extLst>
          </p:cNvPr>
          <p:cNvSpPr txBox="1"/>
          <p:nvPr/>
        </p:nvSpPr>
        <p:spPr>
          <a:xfrm>
            <a:off x="1675625" y="5151786"/>
            <a:ext cx="5703806" cy="646331"/>
          </a:xfrm>
          <a:prstGeom prst="rect">
            <a:avLst/>
          </a:prstGeom>
          <a:noFill/>
        </p:spPr>
        <p:txBody>
          <a:bodyPr wrap="none" rtlCol="0">
            <a:spAutoFit/>
          </a:bodyPr>
          <a:lstStyle/>
          <a:p>
            <a:pPr algn="ctr"/>
            <a:r>
              <a:rPr kumimoji="1" lang="en-US" altLang="ja-JP" dirty="0">
                <a:solidFill>
                  <a:schemeClr val="bg1"/>
                </a:solidFill>
                <a:latin typeface="+mn-ea"/>
                <a:ea typeface="+mn-ea"/>
              </a:rPr>
              <a:t>※</a:t>
            </a:r>
            <a:r>
              <a:rPr kumimoji="1" lang="ja-JP" altLang="en-US" dirty="0">
                <a:solidFill>
                  <a:schemeClr val="bg1"/>
                </a:solidFill>
                <a:latin typeface="+mn-ea"/>
                <a:ea typeface="+mn-ea"/>
              </a:rPr>
              <a:t>単語と画像の特徴量ベクトル間には共通意味空間が</a:t>
            </a:r>
            <a:br>
              <a:rPr kumimoji="1" lang="en-US" altLang="ja-JP" dirty="0">
                <a:solidFill>
                  <a:schemeClr val="bg1"/>
                </a:solidFill>
                <a:latin typeface="+mn-ea"/>
                <a:ea typeface="+mn-ea"/>
              </a:rPr>
            </a:br>
            <a:r>
              <a:rPr kumimoji="1" lang="ja-JP" altLang="en-US" dirty="0">
                <a:solidFill>
                  <a:schemeClr val="bg1"/>
                </a:solidFill>
                <a:latin typeface="+mn-ea"/>
                <a:ea typeface="+mn-ea"/>
              </a:rPr>
              <a:t>潜在的かつ普遍的に存在するという仮説に基づく</a:t>
            </a:r>
            <a:endParaRPr kumimoji="1" lang="en-US" altLang="ja-JP" dirty="0">
              <a:solidFill>
                <a:schemeClr val="bg1"/>
              </a:solidFill>
              <a:latin typeface="+mn-ea"/>
              <a:ea typeface="+mn-ea"/>
            </a:endParaRPr>
          </a:p>
        </p:txBody>
      </p:sp>
      <p:sp>
        <p:nvSpPr>
          <p:cNvPr id="7" name="テキスト ボックス 6">
            <a:extLst>
              <a:ext uri="{FF2B5EF4-FFF2-40B4-BE49-F238E27FC236}">
                <a16:creationId xmlns:a16="http://schemas.microsoft.com/office/drawing/2014/main" id="{AB9E4C07-E51F-483D-AF70-4CDACA24F1FA}"/>
              </a:ext>
            </a:extLst>
          </p:cNvPr>
          <p:cNvSpPr txBox="1"/>
          <p:nvPr/>
        </p:nvSpPr>
        <p:spPr>
          <a:xfrm>
            <a:off x="1333267" y="6014863"/>
            <a:ext cx="6477466" cy="369332"/>
          </a:xfrm>
          <a:prstGeom prst="rect">
            <a:avLst/>
          </a:prstGeom>
          <a:noFill/>
        </p:spPr>
        <p:txBody>
          <a:bodyPr wrap="square" rtlCol="0">
            <a:spAutoFit/>
          </a:bodyPr>
          <a:lstStyle/>
          <a:p>
            <a:r>
              <a:rPr kumimoji="1" lang="en-US" altLang="ja-JP" dirty="0">
                <a:solidFill>
                  <a:schemeClr val="bg1"/>
                </a:solidFill>
                <a:latin typeface="+mn-ea"/>
                <a:ea typeface="+mn-ea"/>
              </a:rPr>
              <a:t>※DAMSM</a:t>
            </a:r>
            <a:r>
              <a:rPr kumimoji="1" lang="ja-JP" altLang="en-US" dirty="0">
                <a:solidFill>
                  <a:schemeClr val="bg1"/>
                </a:solidFill>
                <a:latin typeface="+mn-ea"/>
                <a:ea typeface="+mn-ea"/>
              </a:rPr>
              <a:t> の究極的な目的は単語と画像の共通意味空間の学習</a:t>
            </a:r>
          </a:p>
        </p:txBody>
      </p:sp>
      <p:sp>
        <p:nvSpPr>
          <p:cNvPr id="15" name="次の値と等しい 14">
            <a:extLst>
              <a:ext uri="{FF2B5EF4-FFF2-40B4-BE49-F238E27FC236}">
                <a16:creationId xmlns:a16="http://schemas.microsoft.com/office/drawing/2014/main" id="{C071A317-BE39-45E8-ADC3-1386B31C80D2}"/>
              </a:ext>
            </a:extLst>
          </p:cNvPr>
          <p:cNvSpPr/>
          <p:nvPr/>
        </p:nvSpPr>
        <p:spPr>
          <a:xfrm>
            <a:off x="4099422" y="3358340"/>
            <a:ext cx="856212" cy="943495"/>
          </a:xfrm>
          <a:prstGeom prst="mathEqual">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 name="図 5">
            <a:extLst>
              <a:ext uri="{FF2B5EF4-FFF2-40B4-BE49-F238E27FC236}">
                <a16:creationId xmlns:a16="http://schemas.microsoft.com/office/drawing/2014/main" id="{C5FA6012-F86B-47A0-A246-01A446B8EB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56010" y="2759825"/>
            <a:ext cx="2140527" cy="2140527"/>
          </a:xfrm>
          <a:prstGeom prst="rect">
            <a:avLst/>
          </a:prstGeom>
        </p:spPr>
      </p:pic>
    </p:spTree>
    <p:extLst>
      <p:ext uri="{BB962C8B-B14F-4D97-AF65-F5344CB8AC3E}">
        <p14:creationId xmlns:p14="http://schemas.microsoft.com/office/powerpoint/2010/main" val="1933114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C24CEC-1535-41C6-9221-832D2518281F}"/>
              </a:ext>
            </a:extLst>
          </p:cNvPr>
          <p:cNvSpPr>
            <a:spLocks noGrp="1"/>
          </p:cNvSpPr>
          <p:nvPr>
            <p:ph type="title"/>
          </p:nvPr>
        </p:nvSpPr>
        <p:spPr/>
        <p:txBody>
          <a:bodyPr/>
          <a:lstStyle/>
          <a:p>
            <a:r>
              <a:rPr kumimoji="1" lang="en-US" altLang="ja-JP" dirty="0"/>
              <a:t>DAMSM</a:t>
            </a:r>
            <a:endParaRPr kumimoji="1" lang="ja-JP" altLang="en-US" dirty="0"/>
          </a:p>
        </p:txBody>
      </p:sp>
      <p:sp>
        <p:nvSpPr>
          <p:cNvPr id="3" name="コンテンツ プレースホルダー 2">
            <a:extLst>
              <a:ext uri="{FF2B5EF4-FFF2-40B4-BE49-F238E27FC236}">
                <a16:creationId xmlns:a16="http://schemas.microsoft.com/office/drawing/2014/main" id="{13111266-5DCF-4B75-B866-2F3994187BAD}"/>
              </a:ext>
            </a:extLst>
          </p:cNvPr>
          <p:cNvSpPr>
            <a:spLocks noGrp="1"/>
          </p:cNvSpPr>
          <p:nvPr>
            <p:ph idx="1"/>
          </p:nvPr>
        </p:nvSpPr>
        <p:spPr>
          <a:xfrm>
            <a:off x="628649" y="1538243"/>
            <a:ext cx="8989175" cy="4351338"/>
          </a:xfrm>
        </p:spPr>
        <p:txBody>
          <a:bodyPr/>
          <a:lstStyle/>
          <a:p>
            <a:r>
              <a:rPr kumimoji="1" lang="en-US" altLang="ja-JP" dirty="0"/>
              <a:t>2</a:t>
            </a:r>
            <a:r>
              <a:rPr kumimoji="1" lang="ja-JP" altLang="en-US" dirty="0"/>
              <a:t>種類のエンコーダ</a:t>
            </a:r>
            <a:endParaRPr kumimoji="1" lang="en-US" altLang="ja-JP" dirty="0"/>
          </a:p>
          <a:p>
            <a:pPr lvl="1"/>
            <a:r>
              <a:rPr lang="ja-JP" altLang="en-US" dirty="0"/>
              <a:t>テキストエンコーダ</a:t>
            </a:r>
            <a:endParaRPr lang="en-US" altLang="ja-JP" dirty="0"/>
          </a:p>
          <a:p>
            <a:pPr lvl="2"/>
            <a:r>
              <a:rPr lang="ja-JP" altLang="en-US" dirty="0"/>
              <a:t>単語の分散表現を入力とする </a:t>
            </a:r>
            <a:r>
              <a:rPr lang="en-US" altLang="ja-JP" dirty="0"/>
              <a:t>RNN</a:t>
            </a:r>
          </a:p>
          <a:p>
            <a:pPr marL="1028700" lvl="3" indent="0">
              <a:buNone/>
            </a:pPr>
            <a:r>
              <a:rPr lang="ja-JP" altLang="en-US" dirty="0"/>
              <a:t>↑従来手法：</a:t>
            </a:r>
            <a:r>
              <a:rPr lang="ja-JP" altLang="en-US" u="sng" dirty="0"/>
              <a:t>単語ごとにランダムなベクトル</a:t>
            </a:r>
            <a:r>
              <a:rPr lang="ja-JP" altLang="en-US" dirty="0"/>
              <a:t>を入力</a:t>
            </a:r>
            <a:endParaRPr lang="en-US" altLang="ja-JP" dirty="0"/>
          </a:p>
          <a:p>
            <a:pPr lvl="1"/>
            <a:r>
              <a:rPr kumimoji="1" lang="ja-JP" altLang="en-US" dirty="0"/>
              <a:t>イメージエンコーダ</a:t>
            </a:r>
            <a:endParaRPr kumimoji="1" lang="en-US" altLang="ja-JP" dirty="0"/>
          </a:p>
          <a:p>
            <a:pPr lvl="2"/>
            <a:r>
              <a:rPr lang="ja-JP" altLang="en-US" dirty="0"/>
              <a:t>画像を入力とする </a:t>
            </a:r>
            <a:r>
              <a:rPr lang="en-US" altLang="ja-JP" dirty="0"/>
              <a:t>CNN</a:t>
            </a:r>
          </a:p>
          <a:p>
            <a:pPr marL="1028700" lvl="3" indent="0">
              <a:buNone/>
            </a:pPr>
            <a:r>
              <a:rPr kumimoji="1" lang="ja-JP" altLang="en-US" dirty="0"/>
              <a:t>↑</a:t>
            </a:r>
            <a:r>
              <a:rPr kumimoji="1" lang="ja-JP" altLang="en-US" u="sng" dirty="0"/>
              <a:t>学習済み</a:t>
            </a:r>
            <a:r>
              <a:rPr kumimoji="1" lang="ja-JP" altLang="en-US" dirty="0"/>
              <a:t>の画像識別機 </a:t>
            </a:r>
            <a:r>
              <a:rPr kumimoji="1" lang="en-US" altLang="ja-JP" u="sng" dirty="0"/>
              <a:t>InceptionV3</a:t>
            </a:r>
            <a:r>
              <a:rPr kumimoji="1" lang="ja-JP" altLang="en-US" dirty="0"/>
              <a:t> を使用</a:t>
            </a:r>
            <a:endParaRPr kumimoji="1" lang="en-US" altLang="ja-JP" dirty="0"/>
          </a:p>
        </p:txBody>
      </p:sp>
      <p:sp>
        <p:nvSpPr>
          <p:cNvPr id="4" name="スライド番号プレースホルダー 3">
            <a:extLst>
              <a:ext uri="{FF2B5EF4-FFF2-40B4-BE49-F238E27FC236}">
                <a16:creationId xmlns:a16="http://schemas.microsoft.com/office/drawing/2014/main" id="{1A60E2B4-12BC-4020-9EB9-6661231175CD}"/>
              </a:ext>
            </a:extLst>
          </p:cNvPr>
          <p:cNvSpPr>
            <a:spLocks noGrp="1"/>
          </p:cNvSpPr>
          <p:nvPr>
            <p:ph type="sldNum" sz="quarter" idx="12"/>
          </p:nvPr>
        </p:nvSpPr>
        <p:spPr/>
        <p:txBody>
          <a:bodyPr/>
          <a:lstStyle/>
          <a:p>
            <a:fld id="{CD76CBFF-0EF2-4759-80C4-958BF10E5862}" type="slidenum">
              <a:rPr lang="en-US" smtClean="0"/>
              <a:pPr/>
              <a:t>23</a:t>
            </a:fld>
            <a:endParaRPr lang="en-US" dirty="0"/>
          </a:p>
        </p:txBody>
      </p:sp>
      <p:pic>
        <p:nvPicPr>
          <p:cNvPr id="9" name="図 8">
            <a:extLst>
              <a:ext uri="{FF2B5EF4-FFF2-40B4-BE49-F238E27FC236}">
                <a16:creationId xmlns:a16="http://schemas.microsoft.com/office/drawing/2014/main" id="{02E79C75-941A-4561-A8B2-886E2F8EA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pic>
        <p:nvPicPr>
          <p:cNvPr id="7" name="図 6" descr="黒い背景と白い文字&#10;&#10;自動的に生成された説明">
            <a:extLst>
              <a:ext uri="{FF2B5EF4-FFF2-40B4-BE49-F238E27FC236}">
                <a16:creationId xmlns:a16="http://schemas.microsoft.com/office/drawing/2014/main" id="{02FBFA12-CB4F-464A-9BB0-C98C4354F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8018" y="3365263"/>
            <a:ext cx="6323795" cy="4742846"/>
          </a:xfrm>
          <a:prstGeom prst="rect">
            <a:avLst/>
          </a:prstGeom>
        </p:spPr>
      </p:pic>
    </p:spTree>
    <p:extLst>
      <p:ext uri="{BB962C8B-B14F-4D97-AF65-F5344CB8AC3E}">
        <p14:creationId xmlns:p14="http://schemas.microsoft.com/office/powerpoint/2010/main" val="3400577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dirty="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zh-TW" altLang="en-US" sz="2800" dirty="0">
                <a:solidFill>
                  <a:srgbClr val="FFC000"/>
                </a:solidFill>
                <a:latin typeface="たぬき油性マジック" panose="02000600000000000000" pitchFamily="2" charset="-128"/>
                <a:ea typeface="たぬき油性マジック" panose="02000600000000000000" pitchFamily="2" charset="-128"/>
              </a:rPr>
              <a:t>単語分散表現獲得手法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実験結果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24</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2581634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単語分散表現獲得手法</a:t>
            </a:r>
            <a:endParaRPr kumimoji="1" lang="ja-JP" altLang="en-US" dirty="0"/>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50" y="1538243"/>
            <a:ext cx="7886700" cy="5057906"/>
          </a:xfrm>
        </p:spPr>
        <p:txBody>
          <a:bodyPr>
            <a:normAutofit/>
          </a:bodyPr>
          <a:lstStyle/>
          <a:p>
            <a:r>
              <a:rPr lang="ja-JP" altLang="en-US" dirty="0"/>
              <a:t>本研究で取り扱う手法</a:t>
            </a:r>
            <a:endParaRPr lang="en-US" altLang="ja-JP" dirty="0"/>
          </a:p>
          <a:p>
            <a:pPr lvl="1"/>
            <a:r>
              <a:rPr lang="en-US" altLang="ja-JP" dirty="0"/>
              <a:t>Word2Vec</a:t>
            </a:r>
          </a:p>
          <a:p>
            <a:pPr lvl="1"/>
            <a:r>
              <a:rPr lang="en-US" altLang="ja-JP" dirty="0" err="1"/>
              <a:t>GloVe</a:t>
            </a:r>
            <a:endParaRPr lang="en-US" altLang="ja-JP" dirty="0"/>
          </a:p>
          <a:p>
            <a:pPr lvl="1"/>
            <a:r>
              <a:rPr lang="en-US" altLang="ja-JP" dirty="0" err="1"/>
              <a:t>fastText</a:t>
            </a:r>
            <a:endParaRPr lang="en-US" altLang="ja-JP" dirty="0"/>
          </a:p>
          <a:p>
            <a:pPr lvl="1"/>
            <a:r>
              <a:rPr lang="en-US" altLang="ja-JP" dirty="0"/>
              <a:t>Elmo</a:t>
            </a:r>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25</a:t>
            </a:fld>
            <a:endParaRPr lang="en-US" dirty="0"/>
          </a:p>
        </p:txBody>
      </p:sp>
      <p:pic>
        <p:nvPicPr>
          <p:cNvPr id="8" name="図 7">
            <a:extLst>
              <a:ext uri="{FF2B5EF4-FFF2-40B4-BE49-F238E27FC236}">
                <a16:creationId xmlns:a16="http://schemas.microsoft.com/office/drawing/2014/main" id="{A4A6853C-52B0-450D-8674-27386A532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1288556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normAutofit/>
          </a:bodyPr>
          <a:lstStyle/>
          <a:p>
            <a:r>
              <a:rPr lang="ja-JP" altLang="en-US" dirty="0">
                <a:latin typeface="たぬき油性マジック" panose="02000600000000000000" pitchFamily="2" charset="-128"/>
                <a:ea typeface="たぬき油性マジック" panose="02000600000000000000" pitchFamily="2" charset="-128"/>
              </a:rPr>
              <a:t>単語分散表現獲得手法</a:t>
            </a:r>
            <a:endParaRPr kumimoji="1" lang="ja-JP" altLang="en-US" dirty="0"/>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p:txBody>
          <a:bodyPr/>
          <a:lstStyle/>
          <a:p>
            <a:r>
              <a:rPr lang="en-US" altLang="ja-JP" dirty="0"/>
              <a:t>Word2Vec</a:t>
            </a:r>
          </a:p>
          <a:p>
            <a:pPr lvl="1"/>
            <a:r>
              <a:rPr lang="ja-JP" altLang="en-US" dirty="0"/>
              <a:t>単語の意味をベクトル表現化する手法</a:t>
            </a:r>
            <a:endParaRPr lang="en-US" altLang="ja-JP" dirty="0"/>
          </a:p>
          <a:p>
            <a:pPr lvl="1"/>
            <a:endParaRPr lang="en-US" altLang="ja-JP" dirty="0"/>
          </a:p>
          <a:p>
            <a:pPr lvl="1"/>
            <a:r>
              <a:rPr lang="ja-JP" altLang="en-US" dirty="0"/>
              <a:t>ベクトル表現のため，演算が可能</a:t>
            </a:r>
            <a:endParaRPr lang="en-US" altLang="ja-JP" dirty="0"/>
          </a:p>
          <a:p>
            <a:pPr marL="685800" lvl="2" indent="0">
              <a:buNone/>
            </a:pPr>
            <a:r>
              <a:rPr lang="en-US" altLang="ja-JP" dirty="0"/>
              <a:t>ex)[king]-[man]+[woman]=[queen]</a:t>
            </a:r>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26</a:t>
            </a:fld>
            <a:endParaRPr lang="en-US" dirty="0"/>
          </a:p>
        </p:txBody>
      </p:sp>
      <p:sp>
        <p:nvSpPr>
          <p:cNvPr id="7" name="テキスト ボックス 6">
            <a:extLst>
              <a:ext uri="{FF2B5EF4-FFF2-40B4-BE49-F238E27FC236}">
                <a16:creationId xmlns:a16="http://schemas.microsoft.com/office/drawing/2014/main" id="{46EF388E-D527-4B07-B9C7-7693E87D05E7}"/>
              </a:ext>
            </a:extLst>
          </p:cNvPr>
          <p:cNvSpPr txBox="1"/>
          <p:nvPr/>
        </p:nvSpPr>
        <p:spPr>
          <a:xfrm>
            <a:off x="1585759" y="4727983"/>
            <a:ext cx="6517530" cy="1200329"/>
          </a:xfrm>
          <a:prstGeom prst="rect">
            <a:avLst/>
          </a:prstGeom>
          <a:noFill/>
        </p:spPr>
        <p:txBody>
          <a:bodyPr wrap="square" rtlCol="0">
            <a:spAutoFit/>
          </a:bodyPr>
          <a:lstStyle/>
          <a:p>
            <a:r>
              <a:rPr lang="en-US" altLang="ja-JP" sz="1200" dirty="0">
                <a:solidFill>
                  <a:schemeClr val="bg1"/>
                </a:solidFill>
                <a:latin typeface="+mj-lt"/>
              </a:rPr>
              <a:t>Tomas </a:t>
            </a:r>
            <a:r>
              <a:rPr lang="en-US" altLang="ja-JP" sz="1200" dirty="0" err="1">
                <a:solidFill>
                  <a:schemeClr val="bg1"/>
                </a:solidFill>
                <a:latin typeface="+mj-lt"/>
              </a:rPr>
              <a:t>Mikolov</a:t>
            </a:r>
            <a:r>
              <a:rPr lang="en-US" altLang="ja-JP" sz="1200" dirty="0">
                <a:solidFill>
                  <a:schemeClr val="bg1"/>
                </a:solidFill>
                <a:latin typeface="+mj-lt"/>
              </a:rPr>
              <a:t>, Ilya </a:t>
            </a:r>
            <a:r>
              <a:rPr lang="en-US" altLang="ja-JP" sz="1200" dirty="0" err="1">
                <a:solidFill>
                  <a:schemeClr val="bg1"/>
                </a:solidFill>
                <a:latin typeface="+mj-lt"/>
              </a:rPr>
              <a:t>Sutskever</a:t>
            </a:r>
            <a:r>
              <a:rPr lang="en-US" altLang="ja-JP" sz="1200" dirty="0">
                <a:solidFill>
                  <a:schemeClr val="bg1"/>
                </a:solidFill>
                <a:latin typeface="+mj-lt"/>
              </a:rPr>
              <a:t>, Kai Chen, Greg S </a:t>
            </a:r>
            <a:r>
              <a:rPr lang="en-US" altLang="ja-JP" sz="1200" dirty="0" err="1">
                <a:solidFill>
                  <a:schemeClr val="bg1"/>
                </a:solidFill>
                <a:latin typeface="+mj-lt"/>
              </a:rPr>
              <a:t>Corrado</a:t>
            </a:r>
            <a:r>
              <a:rPr lang="en-US" altLang="ja-JP" sz="1200" dirty="0">
                <a:solidFill>
                  <a:schemeClr val="bg1"/>
                </a:solidFill>
                <a:latin typeface="+mj-lt"/>
              </a:rPr>
              <a:t>, and Jeff Dean. </a:t>
            </a:r>
          </a:p>
          <a:p>
            <a:r>
              <a:rPr lang="en-US" altLang="ja-JP" sz="1200" dirty="0">
                <a:solidFill>
                  <a:schemeClr val="bg1"/>
                </a:solidFill>
                <a:latin typeface="+mj-lt"/>
              </a:rPr>
              <a:t>Distributed representations of words and phrases and their compositionality. </a:t>
            </a:r>
          </a:p>
          <a:p>
            <a:r>
              <a:rPr lang="en-US" altLang="ja-JP" sz="1200" dirty="0">
                <a:solidFill>
                  <a:schemeClr val="bg1"/>
                </a:solidFill>
                <a:latin typeface="+mj-lt"/>
              </a:rPr>
              <a:t>In C.J.C. Burges, L. </a:t>
            </a:r>
            <a:r>
              <a:rPr lang="en-US" altLang="ja-JP" sz="1200" dirty="0" err="1">
                <a:solidFill>
                  <a:schemeClr val="bg1"/>
                </a:solidFill>
                <a:latin typeface="+mj-lt"/>
              </a:rPr>
              <a:t>Bottou</a:t>
            </a:r>
            <a:r>
              <a:rPr lang="en-US" altLang="ja-JP" sz="1200" dirty="0">
                <a:solidFill>
                  <a:schemeClr val="bg1"/>
                </a:solidFill>
                <a:latin typeface="+mj-lt"/>
              </a:rPr>
              <a:t>, M. Welling, Z. </a:t>
            </a:r>
            <a:r>
              <a:rPr lang="en-US" altLang="ja-JP" sz="1200" dirty="0" err="1">
                <a:solidFill>
                  <a:schemeClr val="bg1"/>
                </a:solidFill>
                <a:latin typeface="+mj-lt"/>
              </a:rPr>
              <a:t>Ghahramani</a:t>
            </a:r>
            <a:r>
              <a:rPr lang="en-US" altLang="ja-JP" sz="1200" dirty="0">
                <a:solidFill>
                  <a:schemeClr val="bg1"/>
                </a:solidFill>
                <a:latin typeface="+mj-lt"/>
              </a:rPr>
              <a:t>, </a:t>
            </a:r>
            <a:br>
              <a:rPr lang="en-US" altLang="ja-JP" sz="1200" dirty="0">
                <a:solidFill>
                  <a:schemeClr val="bg1"/>
                </a:solidFill>
                <a:latin typeface="+mj-lt"/>
              </a:rPr>
            </a:br>
            <a:r>
              <a:rPr lang="en-US" altLang="ja-JP" sz="1200" dirty="0">
                <a:solidFill>
                  <a:schemeClr val="bg1"/>
                </a:solidFill>
                <a:latin typeface="+mj-lt"/>
              </a:rPr>
              <a:t>and K.Q. Weinberger, editors,</a:t>
            </a:r>
          </a:p>
          <a:p>
            <a:r>
              <a:rPr lang="en-US" altLang="ja-JP" sz="1200" dirty="0">
                <a:solidFill>
                  <a:schemeClr val="bg1"/>
                </a:solidFill>
                <a:latin typeface="+mj-lt"/>
              </a:rPr>
              <a:t>Advances in Neural Information Processing Sys-</a:t>
            </a:r>
            <a:r>
              <a:rPr lang="en-US" altLang="ja-JP" sz="1200" dirty="0" err="1">
                <a:solidFill>
                  <a:schemeClr val="bg1"/>
                </a:solidFill>
                <a:latin typeface="+mj-lt"/>
              </a:rPr>
              <a:t>tems</a:t>
            </a:r>
            <a:r>
              <a:rPr lang="en-US" altLang="ja-JP" sz="1200" dirty="0">
                <a:solidFill>
                  <a:schemeClr val="bg1"/>
                </a:solidFill>
                <a:latin typeface="+mj-lt"/>
              </a:rPr>
              <a:t> 26, </a:t>
            </a:r>
          </a:p>
          <a:p>
            <a:r>
              <a:rPr lang="en-US" altLang="ja-JP" sz="1200" dirty="0">
                <a:solidFill>
                  <a:schemeClr val="bg1"/>
                </a:solidFill>
                <a:latin typeface="+mj-lt"/>
              </a:rPr>
              <a:t>2013.</a:t>
            </a:r>
          </a:p>
        </p:txBody>
      </p:sp>
      <p:pic>
        <p:nvPicPr>
          <p:cNvPr id="8" name="図 7">
            <a:extLst>
              <a:ext uri="{FF2B5EF4-FFF2-40B4-BE49-F238E27FC236}">
                <a16:creationId xmlns:a16="http://schemas.microsoft.com/office/drawing/2014/main" id="{613C9F0A-A546-4AB8-9B1A-17F9F0F13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3831018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単語分散表現獲得手法</a:t>
            </a:r>
            <a:endParaRPr kumimoji="1" lang="ja-JP" altLang="en-US" dirty="0"/>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p:txBody>
          <a:bodyPr/>
          <a:lstStyle/>
          <a:p>
            <a:r>
              <a:rPr lang="en-US" altLang="ja-JP" dirty="0" err="1"/>
              <a:t>GloVe</a:t>
            </a:r>
            <a:endParaRPr lang="en-US" altLang="ja-JP" dirty="0"/>
          </a:p>
          <a:p>
            <a:pPr lvl="1"/>
            <a:r>
              <a:rPr lang="en-US" altLang="ja-JP" dirty="0"/>
              <a:t>SVD</a:t>
            </a:r>
            <a:r>
              <a:rPr lang="ja-JP" altLang="en-US" dirty="0"/>
              <a:t> と </a:t>
            </a:r>
            <a:r>
              <a:rPr lang="en-US" altLang="ja-JP" dirty="0"/>
              <a:t>Word2Vec </a:t>
            </a:r>
            <a:r>
              <a:rPr lang="ja-JP" altLang="en-US" dirty="0"/>
              <a:t>を組み合わせた手法</a:t>
            </a:r>
            <a:endParaRPr lang="en-US" altLang="ja-JP" dirty="0"/>
          </a:p>
          <a:p>
            <a:pPr lvl="1"/>
            <a:endParaRPr lang="en-US" altLang="ja-JP" dirty="0"/>
          </a:p>
          <a:p>
            <a:pPr lvl="1"/>
            <a:r>
              <a:rPr lang="ja-JP" altLang="en-US" dirty="0"/>
              <a:t>共起行列から統計的に学習</a:t>
            </a:r>
            <a:endParaRPr lang="en-US" altLang="ja-JP"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27</a:t>
            </a:fld>
            <a:endParaRPr lang="en-US" dirty="0"/>
          </a:p>
        </p:txBody>
      </p:sp>
      <p:sp>
        <p:nvSpPr>
          <p:cNvPr id="7" name="テキスト ボックス 6">
            <a:extLst>
              <a:ext uri="{FF2B5EF4-FFF2-40B4-BE49-F238E27FC236}">
                <a16:creationId xmlns:a16="http://schemas.microsoft.com/office/drawing/2014/main" id="{46EF388E-D527-4B07-B9C7-7693E87D05E7}"/>
              </a:ext>
            </a:extLst>
          </p:cNvPr>
          <p:cNvSpPr txBox="1"/>
          <p:nvPr/>
        </p:nvSpPr>
        <p:spPr>
          <a:xfrm>
            <a:off x="1684366" y="4931151"/>
            <a:ext cx="6266021" cy="646331"/>
          </a:xfrm>
          <a:prstGeom prst="rect">
            <a:avLst/>
          </a:prstGeom>
          <a:noFill/>
        </p:spPr>
        <p:txBody>
          <a:bodyPr wrap="square" rtlCol="0">
            <a:spAutoFit/>
          </a:bodyPr>
          <a:lstStyle/>
          <a:p>
            <a:r>
              <a:rPr lang="en-US" altLang="ja-JP" sz="1200" dirty="0">
                <a:solidFill>
                  <a:schemeClr val="bg1"/>
                </a:solidFill>
                <a:latin typeface="+mj-lt"/>
              </a:rPr>
              <a:t>Jeffrey Pennington, Richard </a:t>
            </a:r>
            <a:r>
              <a:rPr lang="en-US" altLang="ja-JP" sz="1200" dirty="0" err="1">
                <a:solidFill>
                  <a:schemeClr val="bg1"/>
                </a:solidFill>
                <a:latin typeface="+mj-lt"/>
              </a:rPr>
              <a:t>Socher</a:t>
            </a:r>
            <a:r>
              <a:rPr lang="en-US" altLang="ja-JP" sz="1200" dirty="0">
                <a:solidFill>
                  <a:schemeClr val="bg1"/>
                </a:solidFill>
                <a:latin typeface="+mj-lt"/>
              </a:rPr>
              <a:t>, and Christopher D. Manning. </a:t>
            </a:r>
          </a:p>
          <a:p>
            <a:r>
              <a:rPr lang="en-US" altLang="ja-JP" sz="1200" dirty="0" err="1">
                <a:solidFill>
                  <a:schemeClr val="bg1"/>
                </a:solidFill>
                <a:latin typeface="+mj-lt"/>
              </a:rPr>
              <a:t>GloVe</a:t>
            </a:r>
            <a:r>
              <a:rPr lang="en-US" altLang="ja-JP" sz="1200" dirty="0">
                <a:solidFill>
                  <a:schemeClr val="bg1"/>
                </a:solidFill>
                <a:latin typeface="+mj-lt"/>
              </a:rPr>
              <a:t>: Global Vectors for Word Representation</a:t>
            </a:r>
            <a:r>
              <a:rPr kumimoji="1" lang="ja-JP" altLang="en-US" sz="1200" dirty="0">
                <a:solidFill>
                  <a:schemeClr val="bg1"/>
                </a:solidFill>
                <a:latin typeface="+mj-lt"/>
                <a:ea typeface="+mn-ea"/>
              </a:rPr>
              <a:t>．</a:t>
            </a:r>
            <a:endParaRPr kumimoji="1" lang="en-US" altLang="ja-JP" sz="1200" dirty="0">
              <a:solidFill>
                <a:schemeClr val="bg1"/>
              </a:solidFill>
              <a:latin typeface="+mj-lt"/>
              <a:ea typeface="+mn-ea"/>
            </a:endParaRPr>
          </a:p>
          <a:p>
            <a:r>
              <a:rPr kumimoji="1" lang="en-US" altLang="ja-JP" sz="1200" dirty="0">
                <a:solidFill>
                  <a:schemeClr val="bg1"/>
                </a:solidFill>
                <a:latin typeface="+mj-lt"/>
                <a:ea typeface="+mn-ea"/>
              </a:rPr>
              <a:t>2014</a:t>
            </a:r>
            <a:r>
              <a:rPr kumimoji="1" lang="ja-JP" altLang="en-US" sz="1200" dirty="0">
                <a:solidFill>
                  <a:schemeClr val="bg1"/>
                </a:solidFill>
                <a:latin typeface="+mj-lt"/>
                <a:ea typeface="+mn-ea"/>
              </a:rPr>
              <a:t>．</a:t>
            </a:r>
            <a:endParaRPr lang="en-US" altLang="ja-JP" sz="1200" dirty="0">
              <a:solidFill>
                <a:schemeClr val="bg1"/>
              </a:solidFill>
              <a:latin typeface="+mj-lt"/>
            </a:endParaRPr>
          </a:p>
        </p:txBody>
      </p:sp>
      <p:pic>
        <p:nvPicPr>
          <p:cNvPr id="8" name="図 7">
            <a:extLst>
              <a:ext uri="{FF2B5EF4-FFF2-40B4-BE49-F238E27FC236}">
                <a16:creationId xmlns:a16="http://schemas.microsoft.com/office/drawing/2014/main" id="{DF3215B8-3B55-40D2-AC6C-EB0D9266C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2478472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単語分散表現獲得手法</a:t>
            </a:r>
            <a:endParaRPr kumimoji="1" lang="ja-JP" altLang="en-US" dirty="0"/>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p:txBody>
          <a:bodyPr/>
          <a:lstStyle/>
          <a:p>
            <a:r>
              <a:rPr lang="en-US" altLang="ja-JP" dirty="0" err="1"/>
              <a:t>fastText</a:t>
            </a:r>
            <a:endParaRPr lang="en-US" altLang="ja-JP" dirty="0"/>
          </a:p>
          <a:p>
            <a:pPr lvl="1"/>
            <a:r>
              <a:rPr lang="ja-JP" altLang="en-US" dirty="0"/>
              <a:t>単語を </a:t>
            </a:r>
            <a:r>
              <a:rPr lang="en-US" altLang="ja-JP" dirty="0" err="1"/>
              <a:t>subword</a:t>
            </a:r>
            <a:r>
              <a:rPr lang="en-US" altLang="ja-JP" dirty="0"/>
              <a:t> </a:t>
            </a:r>
            <a:r>
              <a:rPr lang="ja-JP" altLang="en-US" dirty="0"/>
              <a:t>に分解する手法</a:t>
            </a:r>
            <a:endParaRPr lang="en-US" altLang="ja-JP" dirty="0"/>
          </a:p>
          <a:p>
            <a:pPr lvl="1"/>
            <a:endParaRPr lang="en-US" altLang="ja-JP" dirty="0"/>
          </a:p>
          <a:p>
            <a:pPr lvl="1"/>
            <a:r>
              <a:rPr lang="ja-JP" altLang="en-US" dirty="0"/>
              <a:t>活用形で変化しない語幹を取り上げる</a:t>
            </a:r>
            <a:endParaRPr lang="en-US" altLang="ja-JP" dirty="0"/>
          </a:p>
          <a:p>
            <a:pPr marL="685800" lvl="2" indent="0">
              <a:buNone/>
            </a:pPr>
            <a:r>
              <a:rPr lang="en-US" altLang="ja-JP" dirty="0"/>
              <a:t>ex)[goes]</a:t>
            </a:r>
            <a:r>
              <a:rPr lang="ja-JP" altLang="en-US" dirty="0"/>
              <a:t>⇒</a:t>
            </a:r>
            <a:r>
              <a:rPr lang="en-US" altLang="ja-JP" dirty="0"/>
              <a:t>[go],[es]</a:t>
            </a:r>
          </a:p>
          <a:p>
            <a:pPr marL="685800" lvl="2" indent="0">
              <a:buNone/>
            </a:pPr>
            <a:r>
              <a:rPr lang="en-US" altLang="ja-JP" dirty="0"/>
              <a:t>   [going]</a:t>
            </a:r>
            <a:r>
              <a:rPr lang="ja-JP" altLang="en-US" dirty="0"/>
              <a:t>⇒</a:t>
            </a:r>
            <a:r>
              <a:rPr lang="en-US" altLang="ja-JP" dirty="0"/>
              <a:t>[go],[</a:t>
            </a:r>
            <a:r>
              <a:rPr lang="en-US" altLang="ja-JP" dirty="0" err="1"/>
              <a:t>ing</a:t>
            </a:r>
            <a:r>
              <a:rPr lang="en-US" altLang="ja-JP" dirty="0"/>
              <a:t>]</a:t>
            </a:r>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28</a:t>
            </a:fld>
            <a:endParaRPr lang="en-US" dirty="0"/>
          </a:p>
        </p:txBody>
      </p:sp>
      <p:sp>
        <p:nvSpPr>
          <p:cNvPr id="7" name="テキスト ボックス 6">
            <a:extLst>
              <a:ext uri="{FF2B5EF4-FFF2-40B4-BE49-F238E27FC236}">
                <a16:creationId xmlns:a16="http://schemas.microsoft.com/office/drawing/2014/main" id="{46EF388E-D527-4B07-B9C7-7693E87D05E7}"/>
              </a:ext>
            </a:extLst>
          </p:cNvPr>
          <p:cNvSpPr txBox="1"/>
          <p:nvPr/>
        </p:nvSpPr>
        <p:spPr>
          <a:xfrm>
            <a:off x="1612316" y="5242512"/>
            <a:ext cx="6266021" cy="830997"/>
          </a:xfrm>
          <a:prstGeom prst="rect">
            <a:avLst/>
          </a:prstGeom>
          <a:noFill/>
        </p:spPr>
        <p:txBody>
          <a:bodyPr wrap="square" rtlCol="0">
            <a:spAutoFit/>
          </a:bodyPr>
          <a:lstStyle/>
          <a:p>
            <a:r>
              <a:rPr lang="en-US" altLang="ja-JP" sz="1200" dirty="0">
                <a:solidFill>
                  <a:schemeClr val="bg1"/>
                </a:solidFill>
                <a:latin typeface="+mj-lt"/>
              </a:rPr>
              <a:t>Piotr Bojanowski, Edouard Grave, Armand </a:t>
            </a:r>
            <a:r>
              <a:rPr lang="en-US" altLang="ja-JP" sz="1200" dirty="0" err="1">
                <a:solidFill>
                  <a:schemeClr val="bg1"/>
                </a:solidFill>
                <a:latin typeface="+mj-lt"/>
              </a:rPr>
              <a:t>Joulin</a:t>
            </a:r>
            <a:r>
              <a:rPr lang="en-US" altLang="ja-JP" sz="1200" dirty="0">
                <a:solidFill>
                  <a:schemeClr val="bg1"/>
                </a:solidFill>
                <a:latin typeface="+mj-lt"/>
              </a:rPr>
              <a:t>, and Tomas </a:t>
            </a:r>
            <a:r>
              <a:rPr lang="en-US" altLang="ja-JP" sz="1200" dirty="0" err="1">
                <a:solidFill>
                  <a:schemeClr val="bg1"/>
                </a:solidFill>
                <a:latin typeface="+mj-lt"/>
              </a:rPr>
              <a:t>Mikolov</a:t>
            </a:r>
            <a:r>
              <a:rPr lang="en-US" altLang="ja-JP" sz="1200" dirty="0">
                <a:solidFill>
                  <a:schemeClr val="bg1"/>
                </a:solidFill>
                <a:latin typeface="+mj-lt"/>
              </a:rPr>
              <a:t>. </a:t>
            </a:r>
          </a:p>
          <a:p>
            <a:r>
              <a:rPr lang="en-US" altLang="ja-JP" sz="1200" dirty="0">
                <a:solidFill>
                  <a:schemeClr val="bg1"/>
                </a:solidFill>
                <a:latin typeface="+mj-lt"/>
              </a:rPr>
              <a:t>Enriching word vectors with </a:t>
            </a:r>
            <a:r>
              <a:rPr lang="en-US" altLang="ja-JP" sz="1200" dirty="0" err="1">
                <a:solidFill>
                  <a:schemeClr val="bg1"/>
                </a:solidFill>
                <a:latin typeface="+mj-lt"/>
              </a:rPr>
              <a:t>subword</a:t>
            </a:r>
            <a:r>
              <a:rPr lang="en-US" altLang="ja-JP" sz="1200" dirty="0">
                <a:solidFill>
                  <a:schemeClr val="bg1"/>
                </a:solidFill>
                <a:latin typeface="+mj-lt"/>
              </a:rPr>
              <a:t> information. </a:t>
            </a:r>
          </a:p>
          <a:p>
            <a:r>
              <a:rPr lang="en-US" altLang="ja-JP" sz="1200" dirty="0">
                <a:solidFill>
                  <a:schemeClr val="bg1"/>
                </a:solidFill>
                <a:latin typeface="+mj-lt"/>
              </a:rPr>
              <a:t>Transactions of the Association for Computational Linguistics,</a:t>
            </a:r>
          </a:p>
          <a:p>
            <a:r>
              <a:rPr lang="en-US" altLang="ja-JP" sz="1200" dirty="0">
                <a:solidFill>
                  <a:schemeClr val="bg1"/>
                </a:solidFill>
                <a:latin typeface="+mj-lt"/>
              </a:rPr>
              <a:t>2017.</a:t>
            </a:r>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1367487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単語分散表現獲得手法</a:t>
            </a:r>
            <a:endParaRPr kumimoji="1" lang="ja-JP" altLang="en-US" dirty="0"/>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p:txBody>
          <a:bodyPr>
            <a:normAutofit/>
          </a:bodyPr>
          <a:lstStyle/>
          <a:p>
            <a:r>
              <a:rPr lang="en-US" altLang="ja-JP" dirty="0" err="1"/>
              <a:t>ElMo</a:t>
            </a:r>
            <a:endParaRPr lang="en-US" altLang="ja-JP" dirty="0"/>
          </a:p>
          <a:p>
            <a:pPr lvl="1"/>
            <a:r>
              <a:rPr lang="ja-JP" altLang="en-US" dirty="0">
                <a:effectLst/>
              </a:rPr>
              <a:t>双方向言語モデルを大規模コーパスを用いて学習</a:t>
            </a:r>
            <a:endParaRPr lang="en-US" altLang="ja-JP" dirty="0">
              <a:effectLst/>
            </a:endParaRPr>
          </a:p>
          <a:p>
            <a:pPr lvl="1"/>
            <a:endParaRPr lang="en-US" altLang="ja-JP" dirty="0">
              <a:effectLst/>
            </a:endParaRPr>
          </a:p>
          <a:p>
            <a:pPr lvl="1"/>
            <a:r>
              <a:rPr lang="ja-JP" altLang="en-US" dirty="0">
                <a:effectLst/>
              </a:rPr>
              <a:t>文脈を考慮した単語分散表現の獲得を目的とする</a:t>
            </a:r>
            <a:endParaRPr lang="en-US" altLang="ja-JP" dirty="0"/>
          </a:p>
          <a:p>
            <a:pPr marL="1028700" lvl="3" indent="0">
              <a:buNone/>
            </a:pPr>
            <a:endParaRPr lang="en-US" altLang="ja-JP"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29</a:t>
            </a:fld>
            <a:endParaRPr lang="en-US" dirty="0"/>
          </a:p>
        </p:txBody>
      </p:sp>
      <p:sp>
        <p:nvSpPr>
          <p:cNvPr id="7" name="テキスト ボックス 6">
            <a:extLst>
              <a:ext uri="{FF2B5EF4-FFF2-40B4-BE49-F238E27FC236}">
                <a16:creationId xmlns:a16="http://schemas.microsoft.com/office/drawing/2014/main" id="{46EF388E-D527-4B07-B9C7-7693E87D05E7}"/>
              </a:ext>
            </a:extLst>
          </p:cNvPr>
          <p:cNvSpPr txBox="1"/>
          <p:nvPr/>
        </p:nvSpPr>
        <p:spPr>
          <a:xfrm>
            <a:off x="1136730" y="5213418"/>
            <a:ext cx="6266021" cy="1015663"/>
          </a:xfrm>
          <a:prstGeom prst="rect">
            <a:avLst/>
          </a:prstGeom>
          <a:noFill/>
        </p:spPr>
        <p:txBody>
          <a:bodyPr wrap="square" rtlCol="0">
            <a:spAutoFit/>
          </a:bodyPr>
          <a:lstStyle/>
          <a:p>
            <a:r>
              <a:rPr lang="en-US" altLang="ja-JP" sz="1200" dirty="0">
                <a:solidFill>
                  <a:schemeClr val="bg1"/>
                </a:solidFill>
                <a:latin typeface="+mj-lt"/>
              </a:rPr>
              <a:t>Peters, Matthew E. and  Neumann, Mark and </a:t>
            </a:r>
            <a:r>
              <a:rPr lang="en-US" altLang="ja-JP" sz="1200" dirty="0" err="1">
                <a:solidFill>
                  <a:schemeClr val="bg1"/>
                </a:solidFill>
                <a:latin typeface="+mj-lt"/>
              </a:rPr>
              <a:t>Iyyer</a:t>
            </a:r>
            <a:r>
              <a:rPr lang="en-US" altLang="ja-JP" sz="1200" dirty="0">
                <a:solidFill>
                  <a:schemeClr val="bg1"/>
                </a:solidFill>
                <a:latin typeface="+mj-lt"/>
              </a:rPr>
              <a:t>, Mohit and Gardner, Matt and Clark, Christopher and Lee, Kenton and </a:t>
            </a:r>
            <a:r>
              <a:rPr lang="en-US" altLang="ja-JP" sz="1200" dirty="0" err="1">
                <a:solidFill>
                  <a:schemeClr val="bg1"/>
                </a:solidFill>
                <a:latin typeface="+mj-lt"/>
              </a:rPr>
              <a:t>Zettlemoyer</a:t>
            </a:r>
            <a:r>
              <a:rPr lang="en-US" altLang="ja-JP" sz="1200" dirty="0">
                <a:solidFill>
                  <a:schemeClr val="bg1"/>
                </a:solidFill>
                <a:latin typeface="+mj-lt"/>
              </a:rPr>
              <a:t>, Luke</a:t>
            </a:r>
          </a:p>
          <a:p>
            <a:r>
              <a:rPr lang="en-US" altLang="ja-JP" sz="1200" dirty="0">
                <a:solidFill>
                  <a:schemeClr val="bg1"/>
                </a:solidFill>
                <a:latin typeface="+mj-lt"/>
              </a:rPr>
              <a:t>Deep contextualized word representations</a:t>
            </a:r>
          </a:p>
          <a:p>
            <a:r>
              <a:rPr lang="en-US" altLang="ja-JP" sz="1200" dirty="0">
                <a:solidFill>
                  <a:schemeClr val="bg1"/>
                </a:solidFill>
                <a:latin typeface="+mj-lt"/>
              </a:rPr>
              <a:t>Proc. of NAACL</a:t>
            </a:r>
          </a:p>
          <a:p>
            <a:r>
              <a:rPr lang="en-US" altLang="ja-JP" sz="1200" dirty="0">
                <a:solidFill>
                  <a:schemeClr val="bg1"/>
                </a:solidFill>
                <a:latin typeface="+mj-lt"/>
              </a:rPr>
              <a:t>2018</a:t>
            </a:r>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2715779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solidFill>
                  <a:srgbClr val="FFC000"/>
                </a:solidFill>
                <a:latin typeface="たぬき油性マジック" panose="02000600000000000000" pitchFamily="2" charset="-128"/>
                <a:ea typeface="たぬき油性マジック" panose="02000600000000000000" pitchFamily="2" charset="-128"/>
              </a:rPr>
              <a:t>はじめに</a:t>
            </a:r>
            <a:endParaRPr lang="en-US" altLang="zh-CN" sz="2800" dirty="0">
              <a:solidFill>
                <a:srgbClr val="FFC000"/>
              </a:solidFill>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zh-TW" altLang="en-US" sz="2800" dirty="0">
                <a:latin typeface="たぬき油性マジック" panose="02000600000000000000" pitchFamily="2" charset="-128"/>
                <a:ea typeface="たぬき油性マジック" panose="02000600000000000000" pitchFamily="2" charset="-128"/>
              </a:rPr>
              <a:t>単語分散表現獲得手法</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実験結果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3</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157398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zh-TW" altLang="en-US" sz="2800" dirty="0">
                <a:latin typeface="たぬき油性マジック" panose="02000600000000000000" pitchFamily="2" charset="-128"/>
                <a:ea typeface="たぬき油性マジック" panose="02000600000000000000" pitchFamily="2" charset="-128"/>
              </a:rPr>
              <a:t>単語分散表現獲得手法</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solidFill>
                  <a:srgbClr val="FFC000"/>
                </a:solidFill>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solidFill>
                <a:srgbClr val="FFC000"/>
              </a:solidFill>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実験結果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30</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2730356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生成画像に対する評価指標</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p:txBody>
          <a:bodyPr>
            <a:normAutofit/>
          </a:bodyPr>
          <a:lstStyle/>
          <a:p>
            <a:r>
              <a:rPr lang="en-US" altLang="ja-JP" dirty="0"/>
              <a:t>GAN</a:t>
            </a:r>
            <a:r>
              <a:rPr lang="ja-JP" altLang="en-US" dirty="0"/>
              <a:t> の性能評価で用いられるスコア</a:t>
            </a:r>
            <a:endParaRPr lang="en-US" altLang="ja-JP" dirty="0"/>
          </a:p>
          <a:p>
            <a:pPr lvl="1"/>
            <a:r>
              <a:rPr lang="en-US" altLang="ja-JP" dirty="0"/>
              <a:t>Inception</a:t>
            </a:r>
            <a:r>
              <a:rPr lang="ja-JP" altLang="en-US" dirty="0"/>
              <a:t> </a:t>
            </a:r>
            <a:r>
              <a:rPr lang="en-US" altLang="ja-JP" dirty="0"/>
              <a:t>Score</a:t>
            </a:r>
          </a:p>
          <a:p>
            <a:pPr lvl="1"/>
            <a:r>
              <a:rPr lang="en-US" altLang="ja-JP" dirty="0"/>
              <a:t>FID</a:t>
            </a:r>
          </a:p>
          <a:p>
            <a:pPr lvl="1"/>
            <a:r>
              <a:rPr lang="en-US" altLang="ja-JP" dirty="0"/>
              <a:t>SWD</a:t>
            </a:r>
          </a:p>
          <a:p>
            <a:pPr marL="1028700" lvl="3" indent="0">
              <a:buNone/>
            </a:pPr>
            <a:endParaRPr lang="en-US" altLang="ja-JP"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31</a:t>
            </a:fld>
            <a:endParaRPr lang="en-US" dirty="0"/>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582843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生成画像に対する評価指標</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49" y="1538243"/>
            <a:ext cx="9512877" cy="4351338"/>
          </a:xfrm>
        </p:spPr>
        <p:txBody>
          <a:bodyPr>
            <a:normAutofit/>
          </a:bodyPr>
          <a:lstStyle/>
          <a:p>
            <a:r>
              <a:rPr lang="en-US" altLang="ja-JP" dirty="0"/>
              <a:t>Inception</a:t>
            </a:r>
            <a:r>
              <a:rPr lang="ja-JP" altLang="en-US" dirty="0"/>
              <a:t> </a:t>
            </a:r>
            <a:r>
              <a:rPr lang="en-US" altLang="ja-JP" dirty="0"/>
              <a:t>Score</a:t>
            </a:r>
          </a:p>
          <a:p>
            <a:pPr lvl="1"/>
            <a:r>
              <a:rPr lang="en-US" altLang="ja-JP" dirty="0"/>
              <a:t>InceptionV3 </a:t>
            </a:r>
            <a:r>
              <a:rPr lang="ja-JP" altLang="en-US" dirty="0"/>
              <a:t>に基づいて次の観点から算出</a:t>
            </a:r>
            <a:endParaRPr lang="en-US" altLang="ja-JP" dirty="0"/>
          </a:p>
          <a:p>
            <a:pPr marL="1200150" lvl="2" indent="-514350">
              <a:buFont typeface="+mj-lt"/>
              <a:buAutoNum type="arabicPeriod"/>
            </a:pPr>
            <a:r>
              <a:rPr lang="ja-JP" altLang="en-US" dirty="0"/>
              <a:t>各画像の識別のしやすさ</a:t>
            </a:r>
            <a:endParaRPr lang="en-US" altLang="ja-JP" dirty="0"/>
          </a:p>
          <a:p>
            <a:pPr marL="1200150" lvl="2" indent="-514350">
              <a:buFont typeface="+mj-lt"/>
              <a:buAutoNum type="arabicPeriod"/>
            </a:pPr>
            <a:r>
              <a:rPr lang="ja-JP" altLang="en-US" dirty="0"/>
              <a:t>画像群の多様性の豊富さ</a:t>
            </a:r>
            <a:endParaRPr lang="en-US" altLang="ja-JP" dirty="0"/>
          </a:p>
          <a:p>
            <a:pPr marL="685800" lvl="2" indent="0">
              <a:buNone/>
            </a:pPr>
            <a:endParaRPr lang="en-US" altLang="ja-JP"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32</a:t>
            </a:fld>
            <a:endParaRPr lang="en-US" dirty="0"/>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
        <p:nvSpPr>
          <p:cNvPr id="6" name="テキスト ボックス 5">
            <a:extLst>
              <a:ext uri="{FF2B5EF4-FFF2-40B4-BE49-F238E27FC236}">
                <a16:creationId xmlns:a16="http://schemas.microsoft.com/office/drawing/2014/main" id="{4A14CA00-9602-44AE-8D01-5019AB70C3C0}"/>
              </a:ext>
            </a:extLst>
          </p:cNvPr>
          <p:cNvSpPr txBox="1"/>
          <p:nvPr/>
        </p:nvSpPr>
        <p:spPr>
          <a:xfrm>
            <a:off x="890499" y="4006900"/>
            <a:ext cx="6325771" cy="923330"/>
          </a:xfrm>
          <a:prstGeom prst="rect">
            <a:avLst/>
          </a:prstGeom>
          <a:noFill/>
        </p:spPr>
        <p:txBody>
          <a:bodyPr wrap="none" rtlCol="0">
            <a:spAutoFit/>
          </a:bodyPr>
          <a:lstStyle/>
          <a:p>
            <a:pPr algn="ctr"/>
            <a:r>
              <a:rPr kumimoji="1" lang="en-US" altLang="ja-JP" dirty="0">
                <a:solidFill>
                  <a:schemeClr val="bg1"/>
                </a:solidFill>
                <a:latin typeface="+mn-ea"/>
                <a:ea typeface="+mn-ea"/>
              </a:rPr>
              <a:t>※GAN</a:t>
            </a:r>
            <a:r>
              <a:rPr kumimoji="1" lang="ja-JP" altLang="en-US" dirty="0">
                <a:solidFill>
                  <a:schemeClr val="bg1"/>
                </a:solidFill>
                <a:latin typeface="+mn-ea"/>
                <a:ea typeface="+mn-ea"/>
              </a:rPr>
              <a:t> の生成に求められる「類似性」と「新規性」の内，</a:t>
            </a:r>
            <a:endParaRPr kumimoji="1" lang="en-US" altLang="ja-JP" dirty="0">
              <a:solidFill>
                <a:schemeClr val="bg1"/>
              </a:solidFill>
              <a:latin typeface="+mn-ea"/>
              <a:ea typeface="+mn-ea"/>
            </a:endParaRPr>
          </a:p>
          <a:p>
            <a:pPr algn="ctr"/>
            <a:r>
              <a:rPr kumimoji="1" lang="en-US" altLang="ja-JP" dirty="0">
                <a:solidFill>
                  <a:schemeClr val="bg1"/>
                </a:solidFill>
                <a:latin typeface="+mn-ea"/>
                <a:ea typeface="+mn-ea"/>
              </a:rPr>
              <a:t>2.</a:t>
            </a:r>
            <a:r>
              <a:rPr kumimoji="1" lang="ja-JP" altLang="en-US" dirty="0">
                <a:solidFill>
                  <a:schemeClr val="bg1"/>
                </a:solidFill>
                <a:latin typeface="+mn-ea"/>
                <a:ea typeface="+mn-ea"/>
              </a:rPr>
              <a:t>の観点から「新規性」を主軸として評価する指標だが，</a:t>
            </a:r>
            <a:endParaRPr kumimoji="1" lang="en-US" altLang="ja-JP" dirty="0">
              <a:solidFill>
                <a:schemeClr val="bg1"/>
              </a:solidFill>
              <a:latin typeface="+mn-ea"/>
              <a:ea typeface="+mn-ea"/>
            </a:endParaRPr>
          </a:p>
          <a:p>
            <a:pPr algn="ctr"/>
            <a:r>
              <a:rPr kumimoji="1" lang="ja-JP" altLang="en-US" dirty="0">
                <a:solidFill>
                  <a:schemeClr val="bg1"/>
                </a:solidFill>
                <a:latin typeface="+mn-ea"/>
                <a:ea typeface="+mn-ea"/>
              </a:rPr>
              <a:t>実画像を一切考慮しないため「類似性」は測定できない</a:t>
            </a:r>
          </a:p>
        </p:txBody>
      </p:sp>
      <p:sp>
        <p:nvSpPr>
          <p:cNvPr id="7" name="テキスト ボックス 6">
            <a:extLst>
              <a:ext uri="{FF2B5EF4-FFF2-40B4-BE49-F238E27FC236}">
                <a16:creationId xmlns:a16="http://schemas.microsoft.com/office/drawing/2014/main" id="{D576ECC1-A0BB-44DD-AE42-6D7C18D040B2}"/>
              </a:ext>
            </a:extLst>
          </p:cNvPr>
          <p:cNvSpPr txBox="1"/>
          <p:nvPr/>
        </p:nvSpPr>
        <p:spPr>
          <a:xfrm>
            <a:off x="677303" y="5066630"/>
            <a:ext cx="6636753" cy="923330"/>
          </a:xfrm>
          <a:prstGeom prst="rect">
            <a:avLst/>
          </a:prstGeom>
          <a:noFill/>
        </p:spPr>
        <p:txBody>
          <a:bodyPr wrap="none" rtlCol="0">
            <a:spAutoFit/>
          </a:bodyPr>
          <a:lstStyle/>
          <a:p>
            <a:pPr algn="ctr"/>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テキストからの画像生成モデルの性能を評価する場合には，</a:t>
            </a:r>
            <a:endParaRPr kumimoji="1" lang="en-US" altLang="ja-JP" dirty="0">
              <a:solidFill>
                <a:schemeClr val="bg1"/>
              </a:solidFill>
              <a:latin typeface="+mn-ea"/>
              <a:ea typeface="+mn-ea"/>
            </a:endParaRPr>
          </a:p>
          <a:p>
            <a:pPr algn="ctr"/>
            <a:r>
              <a:rPr kumimoji="1" lang="ja-JP" altLang="en-US" dirty="0">
                <a:solidFill>
                  <a:schemeClr val="bg1"/>
                </a:solidFill>
                <a:latin typeface="+mn-ea"/>
                <a:ea typeface="+mn-ea"/>
              </a:rPr>
              <a:t>新規の入力文に対して対応する実画像が存在しないため，</a:t>
            </a:r>
            <a:endParaRPr kumimoji="1" lang="en-US" altLang="ja-JP" dirty="0">
              <a:solidFill>
                <a:schemeClr val="bg1"/>
              </a:solidFill>
              <a:latin typeface="+mn-ea"/>
              <a:ea typeface="+mn-ea"/>
            </a:endParaRPr>
          </a:p>
          <a:p>
            <a:pPr algn="ctr"/>
            <a:r>
              <a:rPr kumimoji="1" lang="en-US" altLang="ja-JP" dirty="0" err="1">
                <a:solidFill>
                  <a:schemeClr val="bg1"/>
                </a:solidFill>
                <a:latin typeface="+mn-ea"/>
                <a:ea typeface="+mn-ea"/>
              </a:rPr>
              <a:t>AttnGAN</a:t>
            </a:r>
            <a:r>
              <a:rPr kumimoji="1" lang="ja-JP" altLang="en-US" dirty="0">
                <a:solidFill>
                  <a:schemeClr val="bg1"/>
                </a:solidFill>
                <a:latin typeface="+mn-ea"/>
                <a:ea typeface="+mn-ea"/>
              </a:rPr>
              <a:t> を含め </a:t>
            </a:r>
            <a:r>
              <a:rPr kumimoji="1" lang="en-US" altLang="ja-JP" dirty="0">
                <a:solidFill>
                  <a:schemeClr val="bg1"/>
                </a:solidFill>
                <a:latin typeface="+mn-ea"/>
                <a:ea typeface="+mn-ea"/>
              </a:rPr>
              <a:t>Inception Score</a:t>
            </a:r>
            <a:r>
              <a:rPr kumimoji="1" lang="ja-JP" altLang="en-US" dirty="0">
                <a:solidFill>
                  <a:schemeClr val="bg1"/>
                </a:solidFill>
                <a:latin typeface="+mn-ea"/>
                <a:ea typeface="+mn-ea"/>
              </a:rPr>
              <a:t> が用いられることが多い．</a:t>
            </a:r>
          </a:p>
        </p:txBody>
      </p:sp>
      <p:sp>
        <p:nvSpPr>
          <p:cNvPr id="9" name="テキスト ボックス 8">
            <a:extLst>
              <a:ext uri="{FF2B5EF4-FFF2-40B4-BE49-F238E27FC236}">
                <a16:creationId xmlns:a16="http://schemas.microsoft.com/office/drawing/2014/main" id="{991C0CEF-1878-43A8-AF69-429541AD5363}"/>
              </a:ext>
            </a:extLst>
          </p:cNvPr>
          <p:cNvSpPr txBox="1"/>
          <p:nvPr/>
        </p:nvSpPr>
        <p:spPr>
          <a:xfrm>
            <a:off x="1537501" y="6122965"/>
            <a:ext cx="6266021" cy="646331"/>
          </a:xfrm>
          <a:prstGeom prst="rect">
            <a:avLst/>
          </a:prstGeom>
          <a:noFill/>
        </p:spPr>
        <p:txBody>
          <a:bodyPr wrap="square" rtlCol="0">
            <a:spAutoFit/>
          </a:bodyPr>
          <a:lstStyle/>
          <a:p>
            <a:r>
              <a:rPr lang="en-US" altLang="ja-JP" sz="1200" dirty="0">
                <a:solidFill>
                  <a:schemeClr val="bg1"/>
                </a:solidFill>
                <a:latin typeface="+mj-lt"/>
              </a:rPr>
              <a:t>Ashish </a:t>
            </a:r>
            <a:r>
              <a:rPr lang="en-US" altLang="ja-JP" sz="1200" dirty="0" err="1">
                <a:solidFill>
                  <a:schemeClr val="bg1"/>
                </a:solidFill>
                <a:latin typeface="+mj-lt"/>
              </a:rPr>
              <a:t>Khetan</a:t>
            </a:r>
            <a:r>
              <a:rPr lang="en-US" altLang="ja-JP" sz="1200" dirty="0">
                <a:solidFill>
                  <a:schemeClr val="bg1"/>
                </a:solidFill>
                <a:latin typeface="+mj-lt"/>
              </a:rPr>
              <a:t> and </a:t>
            </a:r>
            <a:r>
              <a:rPr lang="en-US" altLang="ja-JP" sz="1200" dirty="0" err="1">
                <a:solidFill>
                  <a:schemeClr val="bg1"/>
                </a:solidFill>
                <a:latin typeface="+mj-lt"/>
              </a:rPr>
              <a:t>Sewoong</a:t>
            </a:r>
            <a:r>
              <a:rPr lang="en-US" altLang="ja-JP" sz="1200" dirty="0">
                <a:solidFill>
                  <a:schemeClr val="bg1"/>
                </a:solidFill>
                <a:latin typeface="+mj-lt"/>
              </a:rPr>
              <a:t> Oh.</a:t>
            </a:r>
          </a:p>
          <a:p>
            <a:r>
              <a:rPr lang="en-US" altLang="ja-JP" sz="1200" dirty="0">
                <a:solidFill>
                  <a:schemeClr val="bg1"/>
                </a:solidFill>
                <a:latin typeface="+mj-lt"/>
              </a:rPr>
              <a:t>Achieving budget-optimality with adaptive schemes in</a:t>
            </a:r>
            <a:r>
              <a:rPr lang="ja-JP" altLang="en-US" sz="1200" dirty="0">
                <a:solidFill>
                  <a:schemeClr val="bg1"/>
                </a:solidFill>
                <a:latin typeface="+mj-lt"/>
              </a:rPr>
              <a:t> </a:t>
            </a:r>
            <a:r>
              <a:rPr lang="en-US" altLang="ja-JP" sz="1200" dirty="0">
                <a:solidFill>
                  <a:schemeClr val="bg1"/>
                </a:solidFill>
                <a:latin typeface="+mj-lt"/>
              </a:rPr>
              <a:t>crowdsourcing. </a:t>
            </a:r>
          </a:p>
          <a:p>
            <a:r>
              <a:rPr lang="en-US" altLang="ja-JP" sz="1200" dirty="0">
                <a:solidFill>
                  <a:schemeClr val="bg1"/>
                </a:solidFill>
                <a:latin typeface="+mj-lt"/>
              </a:rPr>
              <a:t>Vol. 29, pp. 4844–4852, 2016.</a:t>
            </a:r>
          </a:p>
        </p:txBody>
      </p:sp>
    </p:spTree>
    <p:extLst>
      <p:ext uri="{BB962C8B-B14F-4D97-AF65-F5344CB8AC3E}">
        <p14:creationId xmlns:p14="http://schemas.microsoft.com/office/powerpoint/2010/main" val="1283895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生成画像に対する評価指標</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49" y="1538243"/>
            <a:ext cx="9512877" cy="4351338"/>
          </a:xfrm>
        </p:spPr>
        <p:txBody>
          <a:bodyPr>
            <a:normAutofit/>
          </a:bodyPr>
          <a:lstStyle/>
          <a:p>
            <a:r>
              <a:rPr lang="en-US" altLang="ja-JP" dirty="0"/>
              <a:t>FID</a:t>
            </a:r>
          </a:p>
          <a:p>
            <a:pPr lvl="1"/>
            <a:r>
              <a:rPr lang="en-US" altLang="ja-JP" dirty="0"/>
              <a:t>Fréchet</a:t>
            </a:r>
            <a:r>
              <a:rPr lang="ja-JP" altLang="en-US" dirty="0"/>
              <a:t> </a:t>
            </a:r>
            <a:r>
              <a:rPr lang="en-US" altLang="ja-JP" dirty="0"/>
              <a:t>Inception Distance</a:t>
            </a:r>
          </a:p>
          <a:p>
            <a:pPr lvl="1"/>
            <a:r>
              <a:rPr lang="en-US" altLang="ja-JP" dirty="0"/>
              <a:t>Inception Score </a:t>
            </a:r>
            <a:r>
              <a:rPr lang="ja-JP" altLang="en-US" dirty="0"/>
              <a:t>と異なり，生成画像</a:t>
            </a:r>
            <a:br>
              <a:rPr lang="en-US" altLang="ja-JP" dirty="0"/>
            </a:br>
            <a:r>
              <a:rPr lang="ja-JP" altLang="en-US" dirty="0"/>
              <a:t>と実画像を比較するスコア</a:t>
            </a:r>
            <a:endParaRPr lang="en-US" altLang="ja-JP" dirty="0"/>
          </a:p>
          <a:p>
            <a:pPr lvl="1"/>
            <a:r>
              <a:rPr lang="en-US" altLang="ja-JP" dirty="0"/>
              <a:t>InceptionV3</a:t>
            </a:r>
            <a:r>
              <a:rPr lang="ja-JP" altLang="en-US" dirty="0"/>
              <a:t> に基づいて実画像群との</a:t>
            </a:r>
            <a:br>
              <a:rPr lang="en-US" altLang="ja-JP" dirty="0"/>
            </a:br>
            <a:r>
              <a:rPr lang="ja-JP" altLang="en-US" dirty="0"/>
              <a:t>特徴量分布の </a:t>
            </a:r>
            <a:r>
              <a:rPr lang="en-US" altLang="ja-JP" dirty="0"/>
              <a:t>Fréchet</a:t>
            </a:r>
            <a:r>
              <a:rPr lang="ja-JP" altLang="en-US" dirty="0"/>
              <a:t> 距離を測定</a:t>
            </a:r>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33</a:t>
            </a:fld>
            <a:endParaRPr lang="en-US" dirty="0"/>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
        <p:nvSpPr>
          <p:cNvPr id="6" name="テキスト ボックス 5">
            <a:extLst>
              <a:ext uri="{FF2B5EF4-FFF2-40B4-BE49-F238E27FC236}">
                <a16:creationId xmlns:a16="http://schemas.microsoft.com/office/drawing/2014/main" id="{3E472E62-69F2-40EE-885D-5B26ACD8D8FA}"/>
              </a:ext>
            </a:extLst>
          </p:cNvPr>
          <p:cNvSpPr txBox="1"/>
          <p:nvPr/>
        </p:nvSpPr>
        <p:spPr>
          <a:xfrm>
            <a:off x="1201766" y="4604965"/>
            <a:ext cx="6216765" cy="646331"/>
          </a:xfrm>
          <a:prstGeom prst="rect">
            <a:avLst/>
          </a:prstGeom>
          <a:noFill/>
        </p:spPr>
        <p:txBody>
          <a:bodyPr wrap="none" rtlCol="0">
            <a:spAutoFit/>
          </a:bodyPr>
          <a:lstStyle/>
          <a:p>
            <a:pPr algn="ctr"/>
            <a:r>
              <a:rPr kumimoji="1" lang="en-US" altLang="ja-JP" dirty="0">
                <a:solidFill>
                  <a:schemeClr val="bg1"/>
                </a:solidFill>
                <a:latin typeface="+mn-ea"/>
                <a:ea typeface="+mn-ea"/>
              </a:rPr>
              <a:t>※InceptionV3 </a:t>
            </a:r>
            <a:r>
              <a:rPr kumimoji="1" lang="ja-JP" altLang="en-US" dirty="0">
                <a:solidFill>
                  <a:schemeClr val="bg1"/>
                </a:solidFill>
                <a:latin typeface="+mn-ea"/>
                <a:ea typeface="+mn-ea"/>
              </a:rPr>
              <a:t>から得られる画像の特徴量ベクトルが</a:t>
            </a:r>
            <a:endParaRPr kumimoji="1" lang="en-US" altLang="ja-JP" dirty="0">
              <a:solidFill>
                <a:schemeClr val="bg1"/>
              </a:solidFill>
              <a:latin typeface="+mn-ea"/>
              <a:ea typeface="+mn-ea"/>
            </a:endParaRPr>
          </a:p>
          <a:p>
            <a:pPr algn="ctr"/>
            <a:r>
              <a:rPr kumimoji="1" lang="ja-JP" altLang="en-US" dirty="0">
                <a:solidFill>
                  <a:schemeClr val="bg1"/>
                </a:solidFill>
                <a:latin typeface="+mn-ea"/>
                <a:ea typeface="+mn-ea"/>
              </a:rPr>
              <a:t>普遍的に多変量正規分布に従っているという仮説に基づく</a:t>
            </a:r>
          </a:p>
        </p:txBody>
      </p:sp>
      <p:sp>
        <p:nvSpPr>
          <p:cNvPr id="7" name="テキスト ボックス 6">
            <a:extLst>
              <a:ext uri="{FF2B5EF4-FFF2-40B4-BE49-F238E27FC236}">
                <a16:creationId xmlns:a16="http://schemas.microsoft.com/office/drawing/2014/main" id="{5065C0ED-3CBC-4CA7-8E1C-C370585A5601}"/>
              </a:ext>
            </a:extLst>
          </p:cNvPr>
          <p:cNvSpPr txBox="1"/>
          <p:nvPr/>
        </p:nvSpPr>
        <p:spPr>
          <a:xfrm>
            <a:off x="1201766" y="5793225"/>
            <a:ext cx="7225254" cy="830997"/>
          </a:xfrm>
          <a:prstGeom prst="rect">
            <a:avLst/>
          </a:prstGeom>
          <a:noFill/>
        </p:spPr>
        <p:txBody>
          <a:bodyPr wrap="square" rtlCol="0">
            <a:spAutoFit/>
          </a:bodyPr>
          <a:lstStyle/>
          <a:p>
            <a:r>
              <a:rPr lang="en-US" altLang="ja-JP" sz="1200" dirty="0">
                <a:solidFill>
                  <a:schemeClr val="bg1"/>
                </a:solidFill>
                <a:latin typeface="+mj-lt"/>
              </a:rPr>
              <a:t>Martin </a:t>
            </a:r>
            <a:r>
              <a:rPr lang="en-US" altLang="ja-JP" sz="1200" dirty="0" err="1">
                <a:solidFill>
                  <a:schemeClr val="bg1"/>
                </a:solidFill>
                <a:latin typeface="+mj-lt"/>
              </a:rPr>
              <a:t>Heusel</a:t>
            </a:r>
            <a:r>
              <a:rPr lang="en-US" altLang="ja-JP" sz="1200" dirty="0">
                <a:solidFill>
                  <a:schemeClr val="bg1"/>
                </a:solidFill>
                <a:latin typeface="+mj-lt"/>
              </a:rPr>
              <a:t>, Hubert </a:t>
            </a:r>
            <a:r>
              <a:rPr lang="en-US" altLang="ja-JP" sz="1200" dirty="0" err="1">
                <a:solidFill>
                  <a:schemeClr val="bg1"/>
                </a:solidFill>
                <a:latin typeface="+mj-lt"/>
              </a:rPr>
              <a:t>Ramsauer</a:t>
            </a:r>
            <a:r>
              <a:rPr lang="en-US" altLang="ja-JP" sz="1200" dirty="0">
                <a:solidFill>
                  <a:schemeClr val="bg1"/>
                </a:solidFill>
                <a:latin typeface="+mj-lt"/>
              </a:rPr>
              <a:t>, Thomas </a:t>
            </a:r>
            <a:r>
              <a:rPr lang="en-US" altLang="ja-JP" sz="1200" dirty="0" err="1">
                <a:solidFill>
                  <a:schemeClr val="bg1"/>
                </a:solidFill>
                <a:latin typeface="+mj-lt"/>
              </a:rPr>
              <a:t>Unterthiner</a:t>
            </a:r>
            <a:r>
              <a:rPr lang="en-US" altLang="ja-JP" sz="1200" dirty="0">
                <a:solidFill>
                  <a:schemeClr val="bg1"/>
                </a:solidFill>
                <a:latin typeface="+mj-lt"/>
              </a:rPr>
              <a:t>, Bernhard Nessler, </a:t>
            </a:r>
            <a:br>
              <a:rPr lang="en-US" altLang="ja-JP" sz="1200" dirty="0">
                <a:solidFill>
                  <a:schemeClr val="bg1"/>
                </a:solidFill>
                <a:latin typeface="+mj-lt"/>
              </a:rPr>
            </a:br>
            <a:r>
              <a:rPr lang="en-US" altLang="ja-JP" sz="1200" dirty="0">
                <a:solidFill>
                  <a:schemeClr val="bg1"/>
                </a:solidFill>
                <a:latin typeface="+mj-lt"/>
              </a:rPr>
              <a:t>Günter</a:t>
            </a:r>
            <a:r>
              <a:rPr lang="ja-JP" altLang="en-US" sz="1200" dirty="0">
                <a:solidFill>
                  <a:schemeClr val="bg1"/>
                </a:solidFill>
                <a:latin typeface="+mj-lt"/>
              </a:rPr>
              <a:t> </a:t>
            </a:r>
            <a:r>
              <a:rPr lang="en-US" altLang="ja-JP" sz="1200" dirty="0" err="1">
                <a:solidFill>
                  <a:schemeClr val="bg1"/>
                </a:solidFill>
                <a:latin typeface="+mj-lt"/>
              </a:rPr>
              <a:t>Klambauer</a:t>
            </a:r>
            <a:r>
              <a:rPr lang="ja-JP" altLang="en-US" sz="1200" dirty="0">
                <a:solidFill>
                  <a:schemeClr val="bg1"/>
                </a:solidFill>
                <a:latin typeface="+mj-lt"/>
              </a:rPr>
              <a:t> </a:t>
            </a:r>
            <a:r>
              <a:rPr lang="en-US" altLang="ja-JP" sz="1200" dirty="0">
                <a:solidFill>
                  <a:schemeClr val="bg1"/>
                </a:solidFill>
                <a:latin typeface="+mj-lt"/>
              </a:rPr>
              <a:t>and Sepp </a:t>
            </a:r>
            <a:r>
              <a:rPr lang="en-US" altLang="ja-JP" sz="1200" dirty="0" err="1">
                <a:solidFill>
                  <a:schemeClr val="bg1"/>
                </a:solidFill>
                <a:latin typeface="+mj-lt"/>
              </a:rPr>
              <a:t>Hochreiter</a:t>
            </a:r>
            <a:r>
              <a:rPr lang="en-US" altLang="ja-JP" sz="1200" dirty="0">
                <a:solidFill>
                  <a:schemeClr val="bg1"/>
                </a:solidFill>
                <a:latin typeface="+mj-lt"/>
              </a:rPr>
              <a:t>. </a:t>
            </a:r>
          </a:p>
          <a:p>
            <a:r>
              <a:rPr lang="en-US" altLang="ja-JP" sz="1200" dirty="0" err="1">
                <a:solidFill>
                  <a:schemeClr val="bg1"/>
                </a:solidFill>
                <a:latin typeface="+mj-lt"/>
              </a:rPr>
              <a:t>Gans</a:t>
            </a:r>
            <a:r>
              <a:rPr lang="en-US" altLang="ja-JP" sz="1200" dirty="0">
                <a:solidFill>
                  <a:schemeClr val="bg1"/>
                </a:solidFill>
                <a:latin typeface="+mj-lt"/>
              </a:rPr>
              <a:t> trained by a two</a:t>
            </a:r>
            <a:r>
              <a:rPr lang="ja-JP" altLang="en-US" sz="1200" dirty="0">
                <a:solidFill>
                  <a:schemeClr val="bg1"/>
                </a:solidFill>
                <a:latin typeface="+mj-lt"/>
              </a:rPr>
              <a:t> </a:t>
            </a:r>
            <a:r>
              <a:rPr lang="en-US" altLang="ja-JP" sz="1200" dirty="0">
                <a:solidFill>
                  <a:schemeClr val="bg1"/>
                </a:solidFill>
                <a:latin typeface="+mj-lt"/>
              </a:rPr>
              <a:t>time-scale update rule converge to a </a:t>
            </a:r>
            <a:r>
              <a:rPr lang="en-US" altLang="ja-JP" sz="1200" dirty="0" err="1">
                <a:solidFill>
                  <a:schemeClr val="bg1"/>
                </a:solidFill>
                <a:latin typeface="+mj-lt"/>
              </a:rPr>
              <a:t>nash</a:t>
            </a:r>
            <a:r>
              <a:rPr lang="en-US" altLang="ja-JP" sz="1200" dirty="0">
                <a:solidFill>
                  <a:schemeClr val="bg1"/>
                </a:solidFill>
                <a:latin typeface="+mj-lt"/>
              </a:rPr>
              <a:t> equilibrium. </a:t>
            </a:r>
          </a:p>
          <a:p>
            <a:r>
              <a:rPr lang="en-US" altLang="ja-JP" sz="1200" dirty="0" err="1">
                <a:solidFill>
                  <a:schemeClr val="bg1"/>
                </a:solidFill>
                <a:latin typeface="+mj-lt"/>
              </a:rPr>
              <a:t>CoRR</a:t>
            </a:r>
            <a:r>
              <a:rPr lang="en-US" altLang="ja-JP" sz="1200" dirty="0">
                <a:solidFill>
                  <a:schemeClr val="bg1"/>
                </a:solidFill>
                <a:latin typeface="+mj-lt"/>
              </a:rPr>
              <a:t>, Vol. abs/1706.08500 2017.</a:t>
            </a:r>
          </a:p>
        </p:txBody>
      </p:sp>
    </p:spTree>
    <p:extLst>
      <p:ext uri="{BB962C8B-B14F-4D97-AF65-F5344CB8AC3E}">
        <p14:creationId xmlns:p14="http://schemas.microsoft.com/office/powerpoint/2010/main" val="2449710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生成画像に対する評価指標</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49" y="1538242"/>
            <a:ext cx="7305849" cy="5211693"/>
          </a:xfrm>
        </p:spPr>
        <p:txBody>
          <a:bodyPr>
            <a:normAutofit/>
          </a:bodyPr>
          <a:lstStyle/>
          <a:p>
            <a:r>
              <a:rPr lang="en-US" altLang="ja-JP" dirty="0"/>
              <a:t>SWD</a:t>
            </a:r>
          </a:p>
          <a:p>
            <a:pPr lvl="1"/>
            <a:r>
              <a:rPr lang="en-US" altLang="ja-JP" dirty="0"/>
              <a:t>Sliced </a:t>
            </a:r>
            <a:r>
              <a:rPr lang="en-US" altLang="ja-JP" dirty="0">
                <a:effectLst/>
              </a:rPr>
              <a:t>Wasserstein Distance</a:t>
            </a:r>
          </a:p>
          <a:p>
            <a:pPr lvl="1"/>
            <a:r>
              <a:rPr lang="ja-JP" altLang="en-US" dirty="0">
                <a:effectLst/>
              </a:rPr>
              <a:t>画像識別機に依存しないスコア</a:t>
            </a:r>
            <a:endParaRPr lang="en-US" altLang="ja-JP" dirty="0"/>
          </a:p>
          <a:p>
            <a:pPr lvl="1"/>
            <a:r>
              <a:rPr lang="ja-JP" altLang="en-US" dirty="0">
                <a:effectLst/>
              </a:rPr>
              <a:t>実画像と生成画像の各ラプラシアンピラミッドの各レベルの </a:t>
            </a:r>
            <a:r>
              <a:rPr lang="en-US" altLang="ja-JP" dirty="0">
                <a:effectLst/>
              </a:rPr>
              <a:t>Wasserstein </a:t>
            </a:r>
            <a:r>
              <a:rPr lang="ja-JP" altLang="en-US" dirty="0">
                <a:effectLst/>
              </a:rPr>
              <a:t>距離を測定</a:t>
            </a:r>
            <a:endParaRPr lang="en-US" altLang="ja-JP" dirty="0">
              <a:effectLst/>
            </a:endParaRPr>
          </a:p>
          <a:p>
            <a:pPr lvl="1"/>
            <a:r>
              <a:rPr lang="ja-JP" altLang="en-US" dirty="0"/>
              <a:t>高解像度の生成画像の評価にも対応</a:t>
            </a:r>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34</a:t>
            </a:fld>
            <a:endParaRPr lang="en-US" dirty="0"/>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
        <p:nvSpPr>
          <p:cNvPr id="6" name="テキスト ボックス 5">
            <a:extLst>
              <a:ext uri="{FF2B5EF4-FFF2-40B4-BE49-F238E27FC236}">
                <a16:creationId xmlns:a16="http://schemas.microsoft.com/office/drawing/2014/main" id="{CEBCCF59-8F94-4EC2-82D1-85B0636C31F3}"/>
              </a:ext>
            </a:extLst>
          </p:cNvPr>
          <p:cNvSpPr txBox="1"/>
          <p:nvPr/>
        </p:nvSpPr>
        <p:spPr>
          <a:xfrm>
            <a:off x="1811045" y="5028442"/>
            <a:ext cx="4498346" cy="646331"/>
          </a:xfrm>
          <a:prstGeom prst="rect">
            <a:avLst/>
          </a:prstGeom>
          <a:noFill/>
        </p:spPr>
        <p:txBody>
          <a:bodyPr wrap="none" rtlCol="0">
            <a:spAutoFit/>
          </a:bodyPr>
          <a:lstStyle/>
          <a:p>
            <a:pPr algn="ctr"/>
            <a:r>
              <a:rPr kumimoji="1" lang="en-US" altLang="ja-JP" dirty="0">
                <a:solidFill>
                  <a:schemeClr val="bg1"/>
                </a:solidFill>
                <a:latin typeface="+mn-ea"/>
                <a:ea typeface="+mn-ea"/>
              </a:rPr>
              <a:t>※InceptionV3 </a:t>
            </a:r>
            <a:r>
              <a:rPr kumimoji="1" lang="ja-JP" altLang="en-US" dirty="0">
                <a:solidFill>
                  <a:schemeClr val="bg1"/>
                </a:solidFill>
                <a:latin typeface="+mn-ea"/>
                <a:ea typeface="+mn-ea"/>
              </a:rPr>
              <a:t>は識別時に</a:t>
            </a:r>
            <a:r>
              <a:rPr kumimoji="1" lang="en-US" altLang="ja-JP" dirty="0">
                <a:solidFill>
                  <a:schemeClr val="bg1"/>
                </a:solidFill>
                <a:latin typeface="+mn-ea"/>
                <a:ea typeface="+mn-ea"/>
              </a:rPr>
              <a:t>299×299</a:t>
            </a:r>
            <a:r>
              <a:rPr kumimoji="1" lang="ja-JP" altLang="en-US" dirty="0">
                <a:solidFill>
                  <a:schemeClr val="bg1"/>
                </a:solidFill>
                <a:latin typeface="+mn-ea"/>
                <a:ea typeface="+mn-ea"/>
              </a:rPr>
              <a:t>に変換</a:t>
            </a:r>
            <a:endParaRPr kumimoji="1" lang="en-US" altLang="ja-JP" dirty="0">
              <a:solidFill>
                <a:schemeClr val="bg1"/>
              </a:solidFill>
              <a:latin typeface="+mn-ea"/>
              <a:ea typeface="+mn-ea"/>
            </a:endParaRPr>
          </a:p>
          <a:p>
            <a:pPr algn="r"/>
            <a:r>
              <a:rPr kumimoji="1" lang="ja-JP" altLang="en-US" dirty="0">
                <a:solidFill>
                  <a:schemeClr val="bg1"/>
                </a:solidFill>
                <a:latin typeface="+mn-ea"/>
                <a:ea typeface="+mn-ea"/>
              </a:rPr>
              <a:t>識別物体クラス数は</a:t>
            </a:r>
            <a:r>
              <a:rPr kumimoji="1" lang="en-US" altLang="ja-JP" dirty="0">
                <a:solidFill>
                  <a:schemeClr val="bg1"/>
                </a:solidFill>
                <a:latin typeface="+mn-ea"/>
                <a:ea typeface="+mn-ea"/>
              </a:rPr>
              <a:t>1000</a:t>
            </a:r>
            <a:endParaRPr kumimoji="1" lang="ja-JP" altLang="en-US" dirty="0">
              <a:solidFill>
                <a:schemeClr val="bg1"/>
              </a:solidFill>
              <a:latin typeface="+mn-ea"/>
              <a:ea typeface="+mn-ea"/>
            </a:endParaRPr>
          </a:p>
        </p:txBody>
      </p:sp>
      <p:sp>
        <p:nvSpPr>
          <p:cNvPr id="10" name="テキスト ボックス 9">
            <a:extLst>
              <a:ext uri="{FF2B5EF4-FFF2-40B4-BE49-F238E27FC236}">
                <a16:creationId xmlns:a16="http://schemas.microsoft.com/office/drawing/2014/main" id="{CAFFBCF3-3874-4084-B4C8-913DB1DF927D}"/>
              </a:ext>
            </a:extLst>
          </p:cNvPr>
          <p:cNvSpPr txBox="1"/>
          <p:nvPr/>
        </p:nvSpPr>
        <p:spPr>
          <a:xfrm>
            <a:off x="1594787" y="5994453"/>
            <a:ext cx="7225254" cy="646331"/>
          </a:xfrm>
          <a:prstGeom prst="rect">
            <a:avLst/>
          </a:prstGeom>
          <a:noFill/>
        </p:spPr>
        <p:txBody>
          <a:bodyPr wrap="square" rtlCol="0">
            <a:spAutoFit/>
          </a:bodyPr>
          <a:lstStyle/>
          <a:p>
            <a:r>
              <a:rPr lang="en-US" altLang="ja-JP" sz="1200" dirty="0">
                <a:solidFill>
                  <a:schemeClr val="bg1"/>
                </a:solidFill>
                <a:latin typeface="+mj-lt"/>
              </a:rPr>
              <a:t>G. </a:t>
            </a:r>
            <a:r>
              <a:rPr lang="en-US" altLang="ja-JP" sz="1200" dirty="0" err="1">
                <a:solidFill>
                  <a:schemeClr val="bg1"/>
                </a:solidFill>
                <a:latin typeface="+mj-lt"/>
              </a:rPr>
              <a:t>Peyré</a:t>
            </a:r>
            <a:r>
              <a:rPr lang="en-US" altLang="ja-JP" sz="1200" dirty="0">
                <a:solidFill>
                  <a:schemeClr val="bg1"/>
                </a:solidFill>
                <a:latin typeface="+mj-lt"/>
              </a:rPr>
              <a:t> and Marco </a:t>
            </a:r>
            <a:r>
              <a:rPr lang="en-US" altLang="ja-JP" sz="1200" dirty="0" err="1">
                <a:solidFill>
                  <a:schemeClr val="bg1"/>
                </a:solidFill>
                <a:latin typeface="+mj-lt"/>
              </a:rPr>
              <a:t>Cuturi</a:t>
            </a:r>
            <a:r>
              <a:rPr lang="en-US" altLang="ja-JP" sz="1200" dirty="0">
                <a:solidFill>
                  <a:schemeClr val="bg1"/>
                </a:solidFill>
                <a:latin typeface="+mj-lt"/>
              </a:rPr>
              <a:t>. </a:t>
            </a:r>
          </a:p>
          <a:p>
            <a:r>
              <a:rPr lang="en-US" altLang="ja-JP" sz="1200" dirty="0">
                <a:solidFill>
                  <a:schemeClr val="bg1"/>
                </a:solidFill>
                <a:latin typeface="+mj-lt"/>
              </a:rPr>
              <a:t>Computational optimal transport. </a:t>
            </a:r>
          </a:p>
          <a:p>
            <a:r>
              <a:rPr lang="en-US" altLang="ja-JP" sz="1200" dirty="0">
                <a:solidFill>
                  <a:schemeClr val="bg1"/>
                </a:solidFill>
                <a:latin typeface="+mj-lt"/>
              </a:rPr>
              <a:t>Found. Trends Mach. Learn.</a:t>
            </a:r>
            <a:r>
              <a:rPr lang="ja-JP" altLang="en-US" sz="1200" dirty="0">
                <a:solidFill>
                  <a:schemeClr val="bg1"/>
                </a:solidFill>
                <a:latin typeface="+mj-lt"/>
              </a:rPr>
              <a:t> </a:t>
            </a:r>
            <a:r>
              <a:rPr lang="en-US" altLang="ja-JP" sz="1200" dirty="0">
                <a:solidFill>
                  <a:schemeClr val="bg1"/>
                </a:solidFill>
                <a:latin typeface="+mj-lt"/>
              </a:rPr>
              <a:t>Vol. 11, pp. 355–607, 2019.</a:t>
            </a:r>
          </a:p>
        </p:txBody>
      </p:sp>
    </p:spTree>
    <p:extLst>
      <p:ext uri="{BB962C8B-B14F-4D97-AF65-F5344CB8AC3E}">
        <p14:creationId xmlns:p14="http://schemas.microsoft.com/office/powerpoint/2010/main" val="3150755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zh-TW" altLang="en-US" sz="2800" dirty="0">
                <a:latin typeface="たぬき油性マジック" panose="02000600000000000000" pitchFamily="2" charset="-128"/>
                <a:ea typeface="たぬき油性マジック" panose="02000600000000000000" pitchFamily="2" charset="-128"/>
              </a:rPr>
              <a:t>単語分散表現獲得手法</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srgbClr val="FFC000"/>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実験結果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35</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1507373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9D2E2B-A415-45A0-9B4A-138835B68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ja-JP" altLang="en-US" sz="4000" dirty="0"/>
              <a:t>提案手法</a:t>
            </a:r>
            <a:endParaRPr lang="zh-CN" altLang="ja-JP" sz="4000" dirty="0"/>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a:xfrm>
            <a:off x="628650" y="1538243"/>
            <a:ext cx="9953452" cy="5212182"/>
          </a:xfrm>
        </p:spPr>
        <p:txBody>
          <a:bodyPr>
            <a:normAutofit lnSpcReduction="10000"/>
          </a:bodyPr>
          <a:lstStyle/>
          <a:p>
            <a:r>
              <a:rPr lang="ja-JP" altLang="en-US" dirty="0"/>
              <a:t>課題解決のための提案手法</a:t>
            </a:r>
            <a:endParaRPr lang="en-US" altLang="ja-JP" dirty="0"/>
          </a:p>
          <a:p>
            <a:pPr lvl="1"/>
            <a:r>
              <a:rPr lang="ja-JP" altLang="en-US" dirty="0"/>
              <a:t>データ内の語彙数が少ない</a:t>
            </a:r>
            <a:endParaRPr lang="en-US" altLang="ja-JP" dirty="0"/>
          </a:p>
          <a:p>
            <a:pPr marL="685800" lvl="2" indent="0">
              <a:buNone/>
            </a:pPr>
            <a:r>
              <a:rPr lang="ja-JP" altLang="en-US" dirty="0"/>
              <a:t>→自然言語処理技術に基づく</a:t>
            </a:r>
            <a:br>
              <a:rPr lang="en-US" altLang="ja-JP" dirty="0"/>
            </a:br>
            <a:r>
              <a:rPr lang="ja-JP" altLang="en-US" dirty="0"/>
              <a:t>  </a:t>
            </a:r>
            <a:r>
              <a:rPr lang="ja-JP" altLang="en-US" dirty="0">
                <a:solidFill>
                  <a:srgbClr val="FFC000"/>
                </a:solidFill>
              </a:rPr>
              <a:t>単語の分散表現</a:t>
            </a:r>
            <a:r>
              <a:rPr lang="ja-JP" altLang="en-US" dirty="0"/>
              <a:t>を用いてカバー</a:t>
            </a:r>
            <a:endParaRPr lang="en-US" altLang="ja-JP" dirty="0"/>
          </a:p>
          <a:p>
            <a:pPr marL="685800" lvl="2" indent="0">
              <a:buNone/>
            </a:pPr>
            <a:endParaRPr lang="en-US" altLang="ja-JP" dirty="0"/>
          </a:p>
          <a:p>
            <a:pPr lvl="1"/>
            <a:r>
              <a:rPr lang="ja-JP" altLang="en-US" dirty="0"/>
              <a:t>キャプションと整合性のある画像が少ない</a:t>
            </a:r>
            <a:endParaRPr lang="en-US" altLang="ja-JP" dirty="0"/>
          </a:p>
          <a:p>
            <a:pPr marL="685800" lvl="2" indent="0">
              <a:buNone/>
            </a:pPr>
            <a:r>
              <a:rPr lang="ja-JP" altLang="en-US" dirty="0"/>
              <a:t>→単語の情報が色濃く反映された</a:t>
            </a:r>
            <a:br>
              <a:rPr lang="en-US" altLang="ja-JP" dirty="0"/>
            </a:br>
            <a:r>
              <a:rPr lang="ja-JP" altLang="en-US" dirty="0"/>
              <a:t>  </a:t>
            </a:r>
            <a:r>
              <a:rPr lang="ja-JP" altLang="en-US" dirty="0">
                <a:solidFill>
                  <a:srgbClr val="FFC000"/>
                </a:solidFill>
              </a:rPr>
              <a:t>生成画像の情報</a:t>
            </a:r>
            <a:r>
              <a:rPr lang="ja-JP" altLang="en-US" dirty="0"/>
              <a:t>を用いてカバー</a:t>
            </a:r>
            <a:endParaRPr lang="en-US" altLang="ja-JP" dirty="0"/>
          </a:p>
          <a:p>
            <a:pPr marL="685800" lvl="2" indent="0">
              <a:buNone/>
            </a:pPr>
            <a:endParaRPr lang="en-US" altLang="ja-JP" dirty="0"/>
          </a:p>
          <a:p>
            <a:pPr lvl="1"/>
            <a:r>
              <a:rPr lang="ja-JP" altLang="en-US" dirty="0"/>
              <a:t>実画像と生成画像の乖離</a:t>
            </a:r>
            <a:endParaRPr lang="en-US" altLang="ja-JP" dirty="0"/>
          </a:p>
          <a:p>
            <a:pPr marL="685800" lvl="2" indent="0">
              <a:buNone/>
            </a:pPr>
            <a:r>
              <a:rPr lang="ja-JP" altLang="en-US" dirty="0"/>
              <a:t>→画像間の特徴量の距離関数である</a:t>
            </a:r>
            <a:br>
              <a:rPr lang="en-US" altLang="ja-JP" dirty="0"/>
            </a:br>
            <a:r>
              <a:rPr lang="ja-JP" altLang="en-US" dirty="0"/>
              <a:t>  </a:t>
            </a:r>
            <a:r>
              <a:rPr lang="en-US" altLang="ja-JP" dirty="0">
                <a:solidFill>
                  <a:srgbClr val="FFC000"/>
                </a:solidFill>
              </a:rPr>
              <a:t>FID</a:t>
            </a:r>
            <a:r>
              <a:rPr lang="ja-JP" altLang="en-US" dirty="0">
                <a:solidFill>
                  <a:srgbClr val="FFC000"/>
                </a:solidFill>
              </a:rPr>
              <a:t> </a:t>
            </a:r>
            <a:r>
              <a:rPr lang="ja-JP" altLang="en-US" dirty="0"/>
              <a:t>と</a:t>
            </a:r>
            <a:r>
              <a:rPr lang="ja-JP" altLang="en-US" dirty="0">
                <a:solidFill>
                  <a:srgbClr val="FFC000"/>
                </a:solidFill>
              </a:rPr>
              <a:t> </a:t>
            </a:r>
            <a:r>
              <a:rPr lang="en-US" altLang="ja-JP" dirty="0">
                <a:solidFill>
                  <a:srgbClr val="FFC000"/>
                </a:solidFill>
              </a:rPr>
              <a:t>SWD</a:t>
            </a:r>
            <a:r>
              <a:rPr lang="ja-JP" altLang="en-US" dirty="0">
                <a:solidFill>
                  <a:srgbClr val="FFC000"/>
                </a:solidFill>
              </a:rPr>
              <a:t> </a:t>
            </a:r>
            <a:r>
              <a:rPr lang="ja-JP" altLang="en-US" dirty="0"/>
              <a:t>を用いてカバー</a:t>
            </a:r>
            <a:endParaRPr lang="en-US" altLang="ja-JP" dirty="0"/>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36</a:t>
            </a:fld>
            <a:endParaRPr lang="en-US"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451487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提案手法</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49" y="1538242"/>
            <a:ext cx="8120496" cy="5211693"/>
          </a:xfrm>
        </p:spPr>
        <p:txBody>
          <a:bodyPr>
            <a:noAutofit/>
          </a:bodyPr>
          <a:lstStyle/>
          <a:p>
            <a:r>
              <a:rPr lang="zh-TW" altLang="en-US" dirty="0">
                <a:effectLst/>
              </a:rPr>
              <a:t>単語分散表現</a:t>
            </a:r>
            <a:r>
              <a:rPr lang="ja-JP" altLang="en-US" dirty="0"/>
              <a:t>を用いた </a:t>
            </a:r>
            <a:r>
              <a:rPr lang="en-US" altLang="ja-JP" dirty="0">
                <a:effectLst/>
              </a:rPr>
              <a:t>DAMSM</a:t>
            </a:r>
          </a:p>
          <a:p>
            <a:pPr marL="0" indent="0">
              <a:buNone/>
            </a:pPr>
            <a:endParaRPr lang="en-US" altLang="ja-JP" dirty="0">
              <a:effectLst/>
            </a:endParaRPr>
          </a:p>
          <a:p>
            <a:r>
              <a:rPr lang="en-US" altLang="ja-JP" dirty="0"/>
              <a:t>DAMSM</a:t>
            </a:r>
            <a:r>
              <a:rPr lang="ja-JP" altLang="en-US" dirty="0"/>
              <a:t> と </a:t>
            </a:r>
            <a:r>
              <a:rPr lang="en-US" altLang="ja-JP" dirty="0"/>
              <a:t>GAN</a:t>
            </a:r>
            <a:r>
              <a:rPr lang="ja-JP" altLang="en-US" dirty="0"/>
              <a:t> との同期的学習</a:t>
            </a:r>
            <a:endParaRPr lang="en-US" altLang="ja-JP" dirty="0"/>
          </a:p>
          <a:p>
            <a:endParaRPr lang="en-US" altLang="ja-JP" dirty="0"/>
          </a:p>
          <a:p>
            <a:r>
              <a:rPr lang="en-US" altLang="ja-JP" dirty="0">
                <a:effectLst/>
              </a:rPr>
              <a:t>FID</a:t>
            </a:r>
            <a:r>
              <a:rPr lang="ja-JP" altLang="en-US" dirty="0">
                <a:effectLst/>
              </a:rPr>
              <a:t> 及び </a:t>
            </a:r>
            <a:r>
              <a:rPr lang="en-US" altLang="ja-JP" dirty="0">
                <a:effectLst/>
              </a:rPr>
              <a:t>SWD</a:t>
            </a:r>
            <a:r>
              <a:rPr lang="ja-JP" altLang="en-US" dirty="0">
                <a:effectLst/>
              </a:rPr>
              <a:t> による乖離の抑制</a:t>
            </a:r>
            <a:br>
              <a:rPr lang="ja-JP" altLang="en-US" dirty="0">
                <a:effectLst/>
              </a:rPr>
            </a:br>
            <a:endParaRPr lang="en-US" altLang="ja-JP"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37</a:t>
            </a:fld>
            <a:endParaRPr lang="en-US" dirty="0"/>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2095167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提案手法</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49" y="1538242"/>
            <a:ext cx="8673293" cy="5664736"/>
          </a:xfrm>
        </p:spPr>
        <p:txBody>
          <a:bodyPr>
            <a:normAutofit/>
          </a:bodyPr>
          <a:lstStyle/>
          <a:p>
            <a:r>
              <a:rPr lang="zh-TW" altLang="en-US" dirty="0">
                <a:effectLst/>
              </a:rPr>
              <a:t>単語分散表現</a:t>
            </a:r>
            <a:r>
              <a:rPr lang="ja-JP" altLang="en-US" dirty="0"/>
              <a:t>を用いた </a:t>
            </a:r>
            <a:r>
              <a:rPr lang="en-US" altLang="ja-JP" dirty="0">
                <a:effectLst/>
              </a:rPr>
              <a:t>DAMSM</a:t>
            </a:r>
          </a:p>
          <a:p>
            <a:pPr lvl="1"/>
            <a:r>
              <a:rPr lang="ja-JP" altLang="en-US" sz="2800" dirty="0"/>
              <a:t>大規模コーパスによる学習だからこそ得られた</a:t>
            </a:r>
            <a:br>
              <a:rPr lang="en-US" altLang="ja-JP" sz="2800" dirty="0"/>
            </a:br>
            <a:r>
              <a:rPr lang="ja-JP" altLang="en-US" sz="2800" dirty="0">
                <a:effectLst/>
              </a:rPr>
              <a:t>単語自身が内包する文化的背景や社会的文脈の</a:t>
            </a:r>
            <a:br>
              <a:rPr lang="en-US" altLang="ja-JP" sz="2800" dirty="0">
                <a:effectLst/>
              </a:rPr>
            </a:br>
            <a:r>
              <a:rPr lang="ja-JP" altLang="en-US" sz="2800" dirty="0">
                <a:effectLst/>
              </a:rPr>
              <a:t>情報を </a:t>
            </a:r>
            <a:r>
              <a:rPr lang="en-US" altLang="ja-JP" sz="2800" dirty="0">
                <a:effectLst/>
              </a:rPr>
              <a:t>DAMSM</a:t>
            </a:r>
            <a:r>
              <a:rPr lang="ja-JP" altLang="en-US" sz="2800" dirty="0">
                <a:effectLst/>
              </a:rPr>
              <a:t> のテキストエンコーダに与える</a:t>
            </a:r>
            <a:endParaRPr lang="en-US" altLang="ja-JP" sz="2800" dirty="0">
              <a:effectLst/>
            </a:endParaRPr>
          </a:p>
          <a:p>
            <a:pPr lvl="1"/>
            <a:endParaRPr lang="en-US" altLang="ja-JP" sz="2800" dirty="0"/>
          </a:p>
          <a:p>
            <a:pPr lvl="1"/>
            <a:r>
              <a:rPr lang="ja-JP" altLang="en-US" sz="2800" dirty="0"/>
              <a:t>入力テキスト内で未知語も取り扱えるようになり</a:t>
            </a:r>
            <a:br>
              <a:rPr lang="en-US" altLang="ja-JP" sz="2800" dirty="0"/>
            </a:br>
            <a:r>
              <a:rPr lang="ja-JP" altLang="en-US" sz="2800" dirty="0"/>
              <a:t>画像生成可能なボキャブラリが増加する</a:t>
            </a:r>
            <a:endParaRPr lang="en-US" altLang="ja-JP" sz="2800" dirty="0"/>
          </a:p>
          <a:p>
            <a:pPr lvl="1"/>
            <a:endParaRPr lang="en-US" altLang="ja-JP" sz="2800" dirty="0"/>
          </a:p>
          <a:p>
            <a:pPr lvl="1"/>
            <a:r>
              <a:rPr lang="en-US" altLang="ja-JP" sz="2800" dirty="0">
                <a:effectLst/>
              </a:rPr>
              <a:t>Word2Vec</a:t>
            </a:r>
            <a:r>
              <a:rPr lang="ja-JP" altLang="en-US" sz="2800" dirty="0">
                <a:effectLst/>
              </a:rPr>
              <a:t>，</a:t>
            </a:r>
            <a:r>
              <a:rPr lang="en-US" altLang="ja-JP" sz="2800" dirty="0" err="1">
                <a:effectLst/>
              </a:rPr>
              <a:t>GloVe</a:t>
            </a:r>
            <a:r>
              <a:rPr lang="ja-JP" altLang="en-US" sz="2800" dirty="0"/>
              <a:t>，</a:t>
            </a:r>
            <a:r>
              <a:rPr lang="en-US" altLang="ja-JP" sz="2800" dirty="0" err="1"/>
              <a:t>fastText</a:t>
            </a:r>
            <a:r>
              <a:rPr lang="ja-JP" altLang="en-US" sz="2800" dirty="0"/>
              <a:t>，</a:t>
            </a:r>
            <a:r>
              <a:rPr lang="en-US" altLang="ja-JP" sz="2800" dirty="0" err="1"/>
              <a:t>ElMo</a:t>
            </a:r>
            <a:br>
              <a:rPr lang="en-US" altLang="ja-JP" sz="2800" dirty="0"/>
            </a:br>
            <a:r>
              <a:rPr lang="ja-JP" altLang="en-US" sz="2800" dirty="0"/>
              <a:t>の</a:t>
            </a:r>
            <a:r>
              <a:rPr lang="en-US" altLang="ja-JP" sz="2800" dirty="0"/>
              <a:t>4</a:t>
            </a:r>
            <a:r>
              <a:rPr lang="ja-JP" altLang="en-US" sz="2800" dirty="0"/>
              <a:t>つの</a:t>
            </a:r>
            <a:r>
              <a:rPr lang="zh-TW" altLang="en-US" sz="2800" dirty="0"/>
              <a:t>単語分散表現</a:t>
            </a:r>
            <a:r>
              <a:rPr lang="ja-JP" altLang="en-US" sz="2800" dirty="0"/>
              <a:t>獲得手法を</a:t>
            </a:r>
            <a:br>
              <a:rPr lang="en-US" altLang="ja-JP" sz="2800" dirty="0"/>
            </a:br>
            <a:r>
              <a:rPr lang="ja-JP" altLang="en-US" sz="2800" dirty="0"/>
              <a:t>対象として従来手法との比較をする</a:t>
            </a:r>
            <a:br>
              <a:rPr lang="ja-JP" altLang="en-US" sz="2800" dirty="0">
                <a:effectLst/>
              </a:rPr>
            </a:br>
            <a:endParaRPr lang="en-US" altLang="ja-JP" sz="2800"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38</a:t>
            </a:fld>
            <a:endParaRPr lang="en-US" dirty="0"/>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444294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提案手法</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48" y="1538242"/>
            <a:ext cx="8930987" cy="6026340"/>
          </a:xfrm>
        </p:spPr>
        <p:txBody>
          <a:bodyPr>
            <a:normAutofit/>
          </a:bodyPr>
          <a:lstStyle/>
          <a:p>
            <a:r>
              <a:rPr lang="en-US" altLang="ja-JP" sz="3600" dirty="0"/>
              <a:t>DAMSM</a:t>
            </a:r>
            <a:r>
              <a:rPr lang="ja-JP" altLang="en-US" sz="3600" dirty="0"/>
              <a:t> と </a:t>
            </a:r>
            <a:r>
              <a:rPr lang="en-US" altLang="ja-JP" sz="3600" dirty="0"/>
              <a:t>GAN</a:t>
            </a:r>
            <a:r>
              <a:rPr lang="ja-JP" altLang="en-US" sz="3600" dirty="0"/>
              <a:t> の同期的学習</a:t>
            </a:r>
            <a:endParaRPr lang="en-US" altLang="ja-JP" sz="3600" dirty="0"/>
          </a:p>
          <a:p>
            <a:pPr lvl="1"/>
            <a:r>
              <a:rPr lang="en-US" altLang="ja-JP" sz="2800" dirty="0">
                <a:effectLst/>
              </a:rPr>
              <a:t>DAMSM</a:t>
            </a:r>
            <a:r>
              <a:rPr lang="ja-JP" altLang="en-US" sz="2800" dirty="0">
                <a:effectLst/>
              </a:rPr>
              <a:t> のデータ数</a:t>
            </a:r>
            <a:r>
              <a:rPr lang="en-US" altLang="ja-JP" sz="2800" dirty="0">
                <a:effectLst/>
              </a:rPr>
              <a:t>(</a:t>
            </a:r>
            <a:r>
              <a:rPr lang="ja-JP" altLang="en-US" sz="2800" dirty="0">
                <a:effectLst/>
              </a:rPr>
              <a:t>特に画像</a:t>
            </a:r>
            <a:r>
              <a:rPr lang="en-US" altLang="ja-JP" sz="2800" dirty="0">
                <a:effectLst/>
              </a:rPr>
              <a:t>)</a:t>
            </a:r>
            <a:r>
              <a:rPr lang="ja-JP" altLang="en-US" sz="2800" dirty="0">
                <a:effectLst/>
              </a:rPr>
              <a:t>は増やしたいが，</a:t>
            </a:r>
            <a:br>
              <a:rPr lang="en-US" altLang="ja-JP" sz="2800" dirty="0">
                <a:effectLst/>
              </a:rPr>
            </a:br>
            <a:r>
              <a:rPr lang="ja-JP" altLang="en-US" sz="2800" dirty="0">
                <a:effectLst/>
              </a:rPr>
              <a:t>画像とキャプションとの整合性は保ちたいため，</a:t>
            </a:r>
            <a:br>
              <a:rPr lang="en-US" altLang="ja-JP" sz="2800" dirty="0">
                <a:effectLst/>
              </a:rPr>
            </a:br>
            <a:r>
              <a:rPr lang="ja-JP" altLang="en-US" sz="2800" dirty="0">
                <a:effectLst/>
              </a:rPr>
              <a:t>無闇矢鱈に闇雲なデータ拡張は避けたい</a:t>
            </a:r>
            <a:endParaRPr lang="en-US" altLang="ja-JP" sz="2800" dirty="0">
              <a:effectLst/>
            </a:endParaRPr>
          </a:p>
          <a:p>
            <a:pPr lvl="1"/>
            <a:endParaRPr lang="en-US" altLang="ja-JP" sz="2800" dirty="0"/>
          </a:p>
          <a:p>
            <a:pPr lvl="1"/>
            <a:r>
              <a:rPr lang="en-US" altLang="ja-JP" sz="2800" dirty="0" err="1">
                <a:effectLst/>
              </a:rPr>
              <a:t>AttnGAN</a:t>
            </a:r>
            <a:r>
              <a:rPr lang="ja-JP" altLang="en-US" sz="2800" dirty="0">
                <a:effectLst/>
              </a:rPr>
              <a:t> による生成画像は不安定ではあるが，</a:t>
            </a:r>
            <a:br>
              <a:rPr lang="en-US" altLang="ja-JP" sz="2800" dirty="0">
                <a:effectLst/>
              </a:rPr>
            </a:br>
            <a:r>
              <a:rPr lang="en-US" altLang="ja-JP" sz="2800" dirty="0">
                <a:effectLst/>
              </a:rPr>
              <a:t>DAMSM</a:t>
            </a:r>
            <a:r>
              <a:rPr lang="ja-JP" altLang="en-US" sz="2800" dirty="0">
                <a:effectLst/>
              </a:rPr>
              <a:t> による </a:t>
            </a:r>
            <a:r>
              <a:rPr lang="en-US" altLang="ja-JP" sz="2800" dirty="0">
                <a:effectLst/>
              </a:rPr>
              <a:t>Attention</a:t>
            </a:r>
            <a:r>
              <a:rPr lang="ja-JP" altLang="en-US" sz="2800" dirty="0">
                <a:effectLst/>
              </a:rPr>
              <a:t> の影響</a:t>
            </a:r>
            <a:r>
              <a:rPr lang="ja-JP" altLang="en-US" sz="2800" dirty="0"/>
              <a:t>で</a:t>
            </a:r>
            <a:r>
              <a:rPr lang="ja-JP" altLang="en-US" sz="2800" dirty="0">
                <a:effectLst/>
              </a:rPr>
              <a:t>特色ある単語</a:t>
            </a:r>
            <a:br>
              <a:rPr lang="en-US" altLang="ja-JP" sz="2800" dirty="0">
                <a:effectLst/>
              </a:rPr>
            </a:br>
            <a:r>
              <a:rPr lang="ja-JP" altLang="en-US" sz="2800" dirty="0">
                <a:effectLst/>
              </a:rPr>
              <a:t>の特徴は色濃く反映されている（特に色など）</a:t>
            </a:r>
            <a:endParaRPr lang="en-US" altLang="ja-JP" sz="2800" dirty="0">
              <a:effectLst/>
            </a:endParaRPr>
          </a:p>
          <a:p>
            <a:pPr lvl="1"/>
            <a:endParaRPr lang="en-US" altLang="ja-JP" sz="2800" dirty="0"/>
          </a:p>
          <a:p>
            <a:pPr lvl="1"/>
            <a:r>
              <a:rPr lang="ja-JP" altLang="en-US" sz="2800" dirty="0">
                <a:effectLst/>
              </a:rPr>
              <a:t>生成画像の情報を </a:t>
            </a:r>
            <a:r>
              <a:rPr lang="en-US" altLang="ja-JP" sz="2800" dirty="0">
                <a:effectLst/>
              </a:rPr>
              <a:t>DAMSM</a:t>
            </a:r>
            <a:r>
              <a:rPr lang="ja-JP" altLang="en-US" sz="2800" dirty="0">
                <a:effectLst/>
              </a:rPr>
              <a:t> に与え</a:t>
            </a:r>
            <a:br>
              <a:rPr lang="en-US" altLang="ja-JP" sz="2800" dirty="0">
                <a:effectLst/>
              </a:rPr>
            </a:br>
            <a:r>
              <a:rPr lang="ja-JP" altLang="en-US" sz="2800" dirty="0">
                <a:effectLst/>
              </a:rPr>
              <a:t>るために，事前学習だけでなく，</a:t>
            </a:r>
            <a:br>
              <a:rPr lang="en-US" altLang="ja-JP" sz="2800" dirty="0"/>
            </a:br>
            <a:r>
              <a:rPr lang="en-US" altLang="ja-JP" sz="2800" dirty="0"/>
              <a:t>G</a:t>
            </a:r>
            <a:r>
              <a:rPr lang="en-US" altLang="ja-JP" sz="2800" dirty="0">
                <a:effectLst/>
              </a:rPr>
              <a:t>AN</a:t>
            </a:r>
            <a:r>
              <a:rPr lang="ja-JP" altLang="en-US" sz="2800" dirty="0">
                <a:effectLst/>
              </a:rPr>
              <a:t> との同期的な学習を続行する</a:t>
            </a:r>
            <a:br>
              <a:rPr lang="ja-JP" altLang="en-US" sz="2800" dirty="0">
                <a:effectLst/>
              </a:rPr>
            </a:br>
            <a:endParaRPr lang="en-US" altLang="ja-JP" sz="2800"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39</a:t>
            </a:fld>
            <a:endParaRPr lang="en-US" dirty="0"/>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955396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p:txBody>
          <a:bodyPr/>
          <a:lstStyle/>
          <a:p>
            <a:r>
              <a:rPr lang="ja-JP" altLang="en-US" dirty="0"/>
              <a:t>創作は</a:t>
            </a:r>
            <a:br>
              <a:rPr lang="en-US" altLang="ja-JP" dirty="0"/>
            </a:br>
            <a:r>
              <a:rPr lang="ja-JP" altLang="en-US" dirty="0"/>
              <a:t>人間だけの</a:t>
            </a:r>
            <a:br>
              <a:rPr lang="en-US" altLang="ja-JP" dirty="0"/>
            </a:br>
            <a:r>
              <a:rPr lang="ja-JP" altLang="en-US" dirty="0"/>
              <a:t>人間だけによる</a:t>
            </a:r>
            <a:br>
              <a:rPr lang="en-US" altLang="ja-JP" dirty="0"/>
            </a:br>
            <a:r>
              <a:rPr lang="ja-JP" altLang="en-US" dirty="0"/>
              <a:t>人間だけのための</a:t>
            </a:r>
            <a:br>
              <a:rPr lang="en-US" altLang="ja-JP" dirty="0"/>
            </a:br>
            <a:r>
              <a:rPr lang="ja-JP" altLang="en-US" dirty="0"/>
              <a:t>文化的活動</a:t>
            </a:r>
            <a:endParaRPr lang="en-US" altLang="ja-JP" dirty="0"/>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4</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8" name="図 7">
            <a:extLst>
              <a:ext uri="{FF2B5EF4-FFF2-40B4-BE49-F238E27FC236}">
                <a16:creationId xmlns:a16="http://schemas.microsoft.com/office/drawing/2014/main" id="{E22B7A8C-3750-4337-A24F-3FDD3E1E1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444700" y="610972"/>
            <a:ext cx="5651939" cy="5349200"/>
          </a:xfrm>
          <a:prstGeom prst="rect">
            <a:avLst/>
          </a:prstGeom>
        </p:spPr>
      </p:pic>
    </p:spTree>
    <p:extLst>
      <p:ext uri="{BB962C8B-B14F-4D97-AF65-F5344CB8AC3E}">
        <p14:creationId xmlns:p14="http://schemas.microsoft.com/office/powerpoint/2010/main" val="3251755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提案手法</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49" y="1538242"/>
            <a:ext cx="8295064" cy="6026340"/>
          </a:xfrm>
        </p:spPr>
        <p:txBody>
          <a:bodyPr>
            <a:normAutofit/>
          </a:bodyPr>
          <a:lstStyle/>
          <a:p>
            <a:r>
              <a:rPr lang="en-US" altLang="ja-JP" sz="3600" dirty="0">
                <a:effectLst/>
              </a:rPr>
              <a:t>FID</a:t>
            </a:r>
            <a:r>
              <a:rPr lang="ja-JP" altLang="en-US" sz="3600" dirty="0">
                <a:effectLst/>
              </a:rPr>
              <a:t> 及び </a:t>
            </a:r>
            <a:r>
              <a:rPr lang="en-US" altLang="ja-JP" sz="3600" dirty="0">
                <a:effectLst/>
              </a:rPr>
              <a:t>SWD</a:t>
            </a:r>
            <a:r>
              <a:rPr lang="ja-JP" altLang="en-US" sz="3600" dirty="0">
                <a:effectLst/>
              </a:rPr>
              <a:t> による乖離の抑制</a:t>
            </a:r>
            <a:endParaRPr lang="en-US" altLang="ja-JP" sz="2800" dirty="0"/>
          </a:p>
          <a:p>
            <a:pPr lvl="1"/>
            <a:r>
              <a:rPr lang="ja-JP" altLang="en-US" sz="2800" dirty="0">
                <a:effectLst/>
              </a:rPr>
              <a:t>訓練データの</a:t>
            </a:r>
            <a:r>
              <a:rPr lang="ja-JP" altLang="en-US" sz="2800" dirty="0"/>
              <a:t>画像</a:t>
            </a:r>
            <a:r>
              <a:rPr lang="ja-JP" altLang="en-US" sz="2800" dirty="0">
                <a:effectLst/>
              </a:rPr>
              <a:t>や，入力テキスト中の単語， </a:t>
            </a:r>
            <a:r>
              <a:rPr lang="en-US" altLang="ja-JP" sz="2800" dirty="0">
                <a:effectLst/>
              </a:rPr>
              <a:t>DAMSM</a:t>
            </a:r>
            <a:r>
              <a:rPr lang="ja-JP" altLang="en-US" sz="2800" dirty="0"/>
              <a:t>・</a:t>
            </a:r>
            <a:r>
              <a:rPr lang="en-US" altLang="ja-JP" sz="2800" dirty="0">
                <a:effectLst/>
              </a:rPr>
              <a:t>Generator</a:t>
            </a:r>
            <a:r>
              <a:rPr lang="ja-JP" altLang="en-US" sz="2800" dirty="0"/>
              <a:t>・</a:t>
            </a:r>
            <a:r>
              <a:rPr lang="en-US" altLang="ja-JP" sz="2800" dirty="0">
                <a:effectLst/>
              </a:rPr>
              <a:t>Discriminator</a:t>
            </a:r>
            <a:r>
              <a:rPr lang="ja-JP" altLang="en-US" sz="2800" dirty="0">
                <a:effectLst/>
              </a:rPr>
              <a:t> の学習進度</a:t>
            </a:r>
            <a:br>
              <a:rPr lang="en-US" altLang="ja-JP" sz="2800" dirty="0">
                <a:effectLst/>
              </a:rPr>
            </a:br>
            <a:r>
              <a:rPr lang="ja-JP" altLang="en-US" sz="2800" dirty="0">
                <a:effectLst/>
              </a:rPr>
              <a:t>の様子によっては，入力テキストの内容を反映</a:t>
            </a:r>
            <a:br>
              <a:rPr lang="en-US" altLang="ja-JP" sz="2800" dirty="0">
                <a:effectLst/>
              </a:rPr>
            </a:br>
            <a:r>
              <a:rPr lang="ja-JP" altLang="en-US" sz="2800" dirty="0">
                <a:effectLst/>
              </a:rPr>
              <a:t>しつつも実画像とは乖離した生成画像が生じてしまう現象がみられる</a:t>
            </a:r>
            <a:endParaRPr lang="en-US" altLang="ja-JP" sz="2800" dirty="0">
              <a:effectLst/>
            </a:endParaRPr>
          </a:p>
          <a:p>
            <a:pPr lvl="1"/>
            <a:endParaRPr lang="en-US" altLang="ja-JP" sz="2800" dirty="0"/>
          </a:p>
          <a:p>
            <a:pPr lvl="1"/>
            <a:r>
              <a:rPr lang="ja-JP" altLang="en-US" sz="2800" dirty="0">
                <a:effectLst/>
              </a:rPr>
              <a:t>生成画像と実画像との特徴量の距離を</a:t>
            </a:r>
            <a:br>
              <a:rPr lang="en-US" altLang="ja-JP" sz="2800" dirty="0">
                <a:effectLst/>
              </a:rPr>
            </a:br>
            <a:r>
              <a:rPr lang="en-US" altLang="ja-JP" sz="2800" dirty="0">
                <a:effectLst/>
              </a:rPr>
              <a:t>FID</a:t>
            </a:r>
            <a:r>
              <a:rPr lang="ja-JP" altLang="en-US" sz="2800" dirty="0">
                <a:effectLst/>
              </a:rPr>
              <a:t> 及び </a:t>
            </a:r>
            <a:r>
              <a:rPr lang="en-US" altLang="ja-JP" sz="2800" dirty="0">
                <a:effectLst/>
              </a:rPr>
              <a:t>SWD</a:t>
            </a:r>
            <a:r>
              <a:rPr lang="ja-JP" altLang="en-US" sz="2800" dirty="0">
                <a:effectLst/>
              </a:rPr>
              <a:t> で算出し損失関数に</a:t>
            </a:r>
            <a:br>
              <a:rPr lang="en-US" altLang="ja-JP" sz="2800" dirty="0">
                <a:effectLst/>
              </a:rPr>
            </a:br>
            <a:r>
              <a:rPr lang="ja-JP" altLang="en-US" sz="2800" dirty="0">
                <a:effectLst/>
              </a:rPr>
              <a:t>加味することで</a:t>
            </a:r>
            <a:r>
              <a:rPr lang="ja-JP" altLang="en-US" sz="2800" dirty="0"/>
              <a:t>，</a:t>
            </a:r>
            <a:r>
              <a:rPr lang="ja-JP" altLang="en-US" sz="2800" dirty="0">
                <a:effectLst/>
              </a:rPr>
              <a:t>乖離が発生した</a:t>
            </a:r>
            <a:br>
              <a:rPr lang="en-US" altLang="ja-JP" sz="2800" dirty="0">
                <a:effectLst/>
              </a:rPr>
            </a:br>
            <a:r>
              <a:rPr lang="ja-JP" altLang="en-US" sz="2800" dirty="0"/>
              <a:t>際</a:t>
            </a:r>
            <a:r>
              <a:rPr lang="ja-JP" altLang="en-US" sz="2800" dirty="0">
                <a:effectLst/>
              </a:rPr>
              <a:t>のペナルティとして課す</a:t>
            </a:r>
            <a:endParaRPr lang="en-US" altLang="ja-JP" sz="2800" dirty="0">
              <a:effectLst/>
            </a:endParaRPr>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40</a:t>
            </a:fld>
            <a:endParaRPr lang="en-US" dirty="0"/>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831891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zh-TW" altLang="en-US" sz="2800" dirty="0">
                <a:latin typeface="たぬき油性マジック" panose="02000600000000000000" pitchFamily="2" charset="-128"/>
                <a:ea typeface="たぬき油性マジック" panose="02000600000000000000" pitchFamily="2" charset="-128"/>
              </a:rPr>
              <a:t>単語分散表現獲得手法</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solidFill>
                  <a:srgbClr val="FFC000"/>
                </a:solidFill>
                <a:latin typeface="たぬき油性マジック" panose="02000600000000000000" pitchFamily="2" charset="-128"/>
                <a:ea typeface="たぬき油性マジック" panose="02000600000000000000" pitchFamily="2" charset="-128"/>
              </a:rPr>
              <a:t>実験</a:t>
            </a:r>
            <a:endParaRPr lang="en-US" altLang="zh-CN" sz="2800" dirty="0">
              <a:solidFill>
                <a:srgbClr val="FFC000"/>
              </a:solidFill>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実験結果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41</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3753205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42</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3"/>
            <a:ext cx="7886700" cy="45032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実験で用いたデータセット</a:t>
            </a:r>
            <a:endParaRPr lang="en-US" altLang="ja-JP" dirty="0"/>
          </a:p>
          <a:p>
            <a:pPr lvl="1" fontAlgn="auto">
              <a:spcAft>
                <a:spcPts val="0"/>
              </a:spcAft>
            </a:pPr>
            <a:r>
              <a:rPr lang="en-US" altLang="ja-JP" dirty="0"/>
              <a:t>CUB</a:t>
            </a:r>
            <a:r>
              <a:rPr lang="ja-JP" altLang="en-US" dirty="0"/>
              <a:t> 鳥画像データセット</a:t>
            </a:r>
            <a:endParaRPr lang="en-US" altLang="ja-JP" dirty="0"/>
          </a:p>
          <a:p>
            <a:pPr lvl="1" fontAlgn="auto">
              <a:spcAft>
                <a:spcPts val="0"/>
              </a:spcAft>
            </a:pPr>
            <a:endParaRPr lang="en-US" altLang="ja-JP" dirty="0"/>
          </a:p>
          <a:p>
            <a:pPr lvl="1" fontAlgn="auto">
              <a:spcAft>
                <a:spcPts val="0"/>
              </a:spcAft>
            </a:pPr>
            <a:endParaRPr lang="en-US" altLang="ja-JP" dirty="0"/>
          </a:p>
          <a:p>
            <a:pPr lvl="1" fontAlgn="auto">
              <a:spcAft>
                <a:spcPts val="0"/>
              </a:spcAft>
            </a:pPr>
            <a:endParaRPr lang="en-US" altLang="ja-JP" dirty="0"/>
          </a:p>
          <a:p>
            <a:pPr marL="342900" lvl="1" indent="0" fontAlgn="auto">
              <a:spcAft>
                <a:spcPts val="0"/>
              </a:spcAft>
              <a:buNone/>
            </a:pPr>
            <a:endParaRPr lang="en-US" altLang="ja-JP" dirty="0"/>
          </a:p>
          <a:p>
            <a:pPr lvl="1" fontAlgn="auto">
              <a:spcAft>
                <a:spcPts val="0"/>
              </a:spcAft>
            </a:pPr>
            <a:r>
              <a:rPr lang="ja-JP" altLang="en-US" dirty="0"/>
              <a:t>全</a:t>
            </a:r>
            <a:r>
              <a:rPr lang="en-US" altLang="ja-JP" dirty="0"/>
              <a:t>200</a:t>
            </a:r>
            <a:r>
              <a:rPr lang="ja-JP" altLang="en-US" dirty="0"/>
              <a:t>種類の鳥画像</a:t>
            </a:r>
            <a:r>
              <a:rPr lang="en-US" altLang="ja-JP" dirty="0"/>
              <a:t>11788</a:t>
            </a:r>
            <a:r>
              <a:rPr lang="ja-JP" altLang="en-US" dirty="0"/>
              <a:t>枚を使用</a:t>
            </a:r>
            <a:endParaRPr lang="en-US" altLang="ja-JP" dirty="0"/>
          </a:p>
          <a:p>
            <a:pPr lvl="1" fontAlgn="auto">
              <a:spcAft>
                <a:spcPts val="0"/>
              </a:spcAft>
            </a:pPr>
            <a:r>
              <a:rPr lang="ja-JP" altLang="en-US" dirty="0"/>
              <a:t>画像ごとに</a:t>
            </a:r>
            <a:r>
              <a:rPr lang="en-US" altLang="ja-JP" dirty="0"/>
              <a:t>10</a:t>
            </a:r>
            <a:r>
              <a:rPr lang="ja-JP" altLang="en-US" dirty="0"/>
              <a:t>～</a:t>
            </a:r>
            <a:r>
              <a:rPr lang="en-US" altLang="ja-JP" dirty="0"/>
              <a:t>30</a:t>
            </a:r>
            <a:r>
              <a:rPr lang="ja-JP" altLang="en-US" dirty="0"/>
              <a:t>語のキャプション</a:t>
            </a:r>
            <a:r>
              <a:rPr lang="en-US" altLang="ja-JP" dirty="0"/>
              <a:t>10</a:t>
            </a:r>
            <a:r>
              <a:rPr lang="ja-JP" altLang="en-US" dirty="0"/>
              <a:t>文</a:t>
            </a:r>
            <a:endParaRPr lang="en-US" altLang="ja-JP" dirty="0"/>
          </a:p>
          <a:p>
            <a:pPr lvl="1" fontAlgn="auto">
              <a:spcAft>
                <a:spcPts val="0"/>
              </a:spcAft>
            </a:pPr>
            <a:endParaRPr lang="en-US" altLang="ja-JP" dirty="0"/>
          </a:p>
        </p:txBody>
      </p:sp>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7" name="テキスト ボックス 6">
            <a:extLst>
              <a:ext uri="{FF2B5EF4-FFF2-40B4-BE49-F238E27FC236}">
                <a16:creationId xmlns:a16="http://schemas.microsoft.com/office/drawing/2014/main" id="{591B4A91-C8B5-4878-B9C0-9F083761A252}"/>
              </a:ext>
            </a:extLst>
          </p:cNvPr>
          <p:cNvSpPr txBox="1"/>
          <p:nvPr/>
        </p:nvSpPr>
        <p:spPr>
          <a:xfrm>
            <a:off x="628650" y="5671288"/>
            <a:ext cx="8001352" cy="646331"/>
          </a:xfrm>
          <a:prstGeom prst="rect">
            <a:avLst/>
          </a:prstGeom>
          <a:noFill/>
        </p:spPr>
        <p:txBody>
          <a:bodyPr wrap="square" rtlCol="0">
            <a:spAutoFit/>
          </a:bodyPr>
          <a:lstStyle/>
          <a:p>
            <a:r>
              <a:rPr lang="en-US" altLang="ja-JP" sz="1200" dirty="0">
                <a:solidFill>
                  <a:schemeClr val="bg1"/>
                </a:solidFill>
                <a:latin typeface="+mj-lt"/>
              </a:rPr>
              <a:t>Takeshi </a:t>
            </a:r>
            <a:r>
              <a:rPr lang="en-US" altLang="ja-JP" sz="1200" dirty="0" err="1">
                <a:solidFill>
                  <a:schemeClr val="bg1"/>
                </a:solidFill>
                <a:latin typeface="+mj-lt"/>
              </a:rPr>
              <a:t>Mita</a:t>
            </a:r>
            <a:r>
              <a:rPr lang="en-US" altLang="ja-JP" sz="1200" dirty="0">
                <a:solidFill>
                  <a:schemeClr val="bg1"/>
                </a:solidFill>
                <a:latin typeface="+mj-lt"/>
              </a:rPr>
              <a:t> Catherine Wah Florian </a:t>
            </a:r>
            <a:r>
              <a:rPr lang="en-US" altLang="ja-JP" sz="1200" dirty="0" err="1">
                <a:solidFill>
                  <a:schemeClr val="bg1"/>
                </a:solidFill>
                <a:latin typeface="+mj-lt"/>
              </a:rPr>
              <a:t>Schroff</a:t>
            </a:r>
            <a:r>
              <a:rPr lang="ja-JP" altLang="en-US" sz="1200" dirty="0">
                <a:solidFill>
                  <a:schemeClr val="bg1"/>
                </a:solidFill>
                <a:latin typeface="+mj-lt"/>
              </a:rPr>
              <a:t> </a:t>
            </a:r>
            <a:r>
              <a:rPr lang="en-US" altLang="ja-JP" sz="1200" dirty="0">
                <a:solidFill>
                  <a:schemeClr val="bg1"/>
                </a:solidFill>
                <a:latin typeface="+mj-lt"/>
              </a:rPr>
              <a:t>Serge </a:t>
            </a:r>
            <a:r>
              <a:rPr lang="en-US" altLang="ja-JP" sz="1200" dirty="0" err="1">
                <a:solidFill>
                  <a:schemeClr val="bg1"/>
                </a:solidFill>
                <a:latin typeface="+mj-lt"/>
              </a:rPr>
              <a:t>Belongie</a:t>
            </a:r>
            <a:r>
              <a:rPr lang="en-US" altLang="ja-JP" sz="1200" dirty="0">
                <a:solidFill>
                  <a:schemeClr val="bg1"/>
                </a:solidFill>
                <a:latin typeface="+mj-lt"/>
              </a:rPr>
              <a:t>-Pietro </a:t>
            </a:r>
            <a:r>
              <a:rPr lang="en-US" altLang="ja-JP" sz="1200" dirty="0" err="1">
                <a:solidFill>
                  <a:schemeClr val="bg1"/>
                </a:solidFill>
                <a:latin typeface="+mj-lt"/>
              </a:rPr>
              <a:t>Perona</a:t>
            </a:r>
            <a:r>
              <a:rPr lang="en-US" altLang="ja-JP" sz="1200" dirty="0">
                <a:solidFill>
                  <a:schemeClr val="bg1"/>
                </a:solidFill>
                <a:latin typeface="+mj-lt"/>
              </a:rPr>
              <a:t> Peter</a:t>
            </a:r>
            <a:r>
              <a:rPr lang="ja-JP" altLang="en-US" sz="1200" dirty="0">
                <a:solidFill>
                  <a:schemeClr val="bg1"/>
                </a:solidFill>
                <a:latin typeface="+mj-lt"/>
              </a:rPr>
              <a:t> </a:t>
            </a:r>
            <a:r>
              <a:rPr lang="en-US" altLang="ja-JP" sz="1200" dirty="0" err="1">
                <a:solidFill>
                  <a:schemeClr val="bg1"/>
                </a:solidFill>
                <a:latin typeface="+mj-lt"/>
              </a:rPr>
              <a:t>Welinder</a:t>
            </a:r>
            <a:r>
              <a:rPr lang="en-US" altLang="ja-JP" sz="1200" dirty="0">
                <a:solidFill>
                  <a:schemeClr val="bg1"/>
                </a:solidFill>
                <a:latin typeface="+mj-lt"/>
              </a:rPr>
              <a:t>,</a:t>
            </a:r>
            <a:r>
              <a:rPr lang="ja-JP" altLang="en-US" sz="1200" dirty="0">
                <a:solidFill>
                  <a:schemeClr val="bg1"/>
                </a:solidFill>
                <a:latin typeface="+mj-lt"/>
              </a:rPr>
              <a:t> </a:t>
            </a:r>
            <a:r>
              <a:rPr lang="en-US" altLang="ja-JP" sz="1200" dirty="0">
                <a:solidFill>
                  <a:schemeClr val="bg1"/>
                </a:solidFill>
                <a:latin typeface="+mj-lt"/>
              </a:rPr>
              <a:t>Steve Branson.</a:t>
            </a:r>
          </a:p>
          <a:p>
            <a:r>
              <a:rPr lang="en-US" altLang="ja-JP" sz="1200" dirty="0">
                <a:solidFill>
                  <a:schemeClr val="bg1"/>
                </a:solidFill>
                <a:latin typeface="+mj-lt"/>
              </a:rPr>
              <a:t>Caltech-UCSD Birds 200</a:t>
            </a:r>
            <a:r>
              <a:rPr lang="ja-JP" altLang="en-US" sz="1200" dirty="0">
                <a:solidFill>
                  <a:schemeClr val="bg1"/>
                </a:solidFill>
                <a:latin typeface="+mj-lt"/>
              </a:rPr>
              <a:t> </a:t>
            </a:r>
            <a:r>
              <a:rPr lang="en-US" altLang="ja-JP" sz="1200" dirty="0">
                <a:solidFill>
                  <a:schemeClr val="bg1"/>
                </a:solidFill>
                <a:latin typeface="+mj-lt"/>
              </a:rPr>
              <a:t>Dataset.</a:t>
            </a:r>
          </a:p>
          <a:p>
            <a:r>
              <a:rPr lang="en-US" altLang="ja-JP" sz="1200" dirty="0">
                <a:solidFill>
                  <a:schemeClr val="bg1"/>
                </a:solidFill>
                <a:latin typeface="+mj-lt"/>
              </a:rPr>
              <a:t>In Technical Report CNS-TR-2010-001,2010.</a:t>
            </a:r>
          </a:p>
        </p:txBody>
      </p:sp>
      <p:sp>
        <p:nvSpPr>
          <p:cNvPr id="6" name="テキスト ボックス 5">
            <a:extLst>
              <a:ext uri="{FF2B5EF4-FFF2-40B4-BE49-F238E27FC236}">
                <a16:creationId xmlns:a16="http://schemas.microsoft.com/office/drawing/2014/main" id="{44BFC8AC-E0A6-4D99-B323-92DF1DEEA835}"/>
              </a:ext>
            </a:extLst>
          </p:cNvPr>
          <p:cNvSpPr txBox="1"/>
          <p:nvPr/>
        </p:nvSpPr>
        <p:spPr>
          <a:xfrm>
            <a:off x="3194536" y="3150162"/>
            <a:ext cx="4764446" cy="830997"/>
          </a:xfrm>
          <a:prstGeom prst="rect">
            <a:avLst/>
          </a:prstGeom>
          <a:noFill/>
        </p:spPr>
        <p:txBody>
          <a:bodyPr wrap="none" rtlCol="0">
            <a:spAutoFit/>
          </a:bodyPr>
          <a:lstStyle/>
          <a:p>
            <a:r>
              <a:rPr kumimoji="1" lang="en-US" altLang="ja-JP" sz="2400" dirty="0">
                <a:solidFill>
                  <a:schemeClr val="bg1"/>
                </a:solidFill>
                <a:latin typeface="+mn-ea"/>
                <a:ea typeface="+mn-ea"/>
              </a:rPr>
              <a:t>“this bird is white, gray, </a:t>
            </a:r>
            <a:br>
              <a:rPr kumimoji="1" lang="en-US" altLang="ja-JP" sz="2400" dirty="0">
                <a:solidFill>
                  <a:schemeClr val="bg1"/>
                </a:solidFill>
                <a:latin typeface="+mn-ea"/>
                <a:ea typeface="+mn-ea"/>
              </a:rPr>
            </a:br>
            <a:r>
              <a:rPr kumimoji="1" lang="en-US" altLang="ja-JP" sz="2400" dirty="0">
                <a:solidFill>
                  <a:schemeClr val="bg1"/>
                </a:solidFill>
                <a:latin typeface="+mn-ea"/>
                <a:ea typeface="+mn-ea"/>
              </a:rPr>
              <a:t>  and black with some claws.”</a:t>
            </a:r>
            <a:endParaRPr kumimoji="1" lang="ja-JP" altLang="en-US" sz="2400" dirty="0">
              <a:solidFill>
                <a:schemeClr val="bg1"/>
              </a:solidFill>
              <a:latin typeface="+mn-ea"/>
              <a:ea typeface="+mn-ea"/>
            </a:endParaRPr>
          </a:p>
        </p:txBody>
      </p:sp>
      <p:sp>
        <p:nvSpPr>
          <p:cNvPr id="8" name="正方形/長方形 7">
            <a:extLst>
              <a:ext uri="{FF2B5EF4-FFF2-40B4-BE49-F238E27FC236}">
                <a16:creationId xmlns:a16="http://schemas.microsoft.com/office/drawing/2014/main" id="{9D1F582B-1298-48D8-9D03-9F64C3193F46}"/>
              </a:ext>
            </a:extLst>
          </p:cNvPr>
          <p:cNvSpPr/>
          <p:nvPr/>
        </p:nvSpPr>
        <p:spPr>
          <a:xfrm>
            <a:off x="818804" y="2604840"/>
            <a:ext cx="7647709" cy="192164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木の枝に止まっている鳥&#10;&#10;自動的に生成された説明">
            <a:extLst>
              <a:ext uri="{FF2B5EF4-FFF2-40B4-BE49-F238E27FC236}">
                <a16:creationId xmlns:a16="http://schemas.microsoft.com/office/drawing/2014/main" id="{40513507-5037-4C41-9BE3-A54B0DD88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05" y="2665661"/>
            <a:ext cx="1800000" cy="1800000"/>
          </a:xfrm>
          <a:prstGeom prst="rect">
            <a:avLst/>
          </a:prstGeom>
        </p:spPr>
      </p:pic>
    </p:spTree>
    <p:extLst>
      <p:ext uri="{BB962C8B-B14F-4D97-AF65-F5344CB8AC3E}">
        <p14:creationId xmlns:p14="http://schemas.microsoft.com/office/powerpoint/2010/main" val="427777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43</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3"/>
            <a:ext cx="7886700" cy="45032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en-US" altLang="ja-JP" dirty="0" err="1"/>
              <a:t>AttnGAN</a:t>
            </a:r>
            <a:r>
              <a:rPr lang="ja-JP" altLang="en-US" dirty="0"/>
              <a:t> の学習パラメータ</a:t>
            </a:r>
            <a:endParaRPr lang="en-US" altLang="ja-JP" dirty="0"/>
          </a:p>
          <a:p>
            <a:pPr lvl="1" fontAlgn="auto">
              <a:spcAft>
                <a:spcPts val="0"/>
              </a:spcAft>
            </a:pPr>
            <a:endParaRPr lang="en-US" altLang="ja-JP" dirty="0"/>
          </a:p>
        </p:txBody>
      </p:sp>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mc:AlternateContent xmlns:mc="http://schemas.openxmlformats.org/markup-compatibility/2006">
        <mc:Choice xmlns:a14="http://schemas.microsoft.com/office/drawing/2010/main" Requires="a14">
          <p:graphicFrame>
            <p:nvGraphicFramePr>
              <p:cNvPr id="3" name="表 8">
                <a:extLst>
                  <a:ext uri="{FF2B5EF4-FFF2-40B4-BE49-F238E27FC236}">
                    <a16:creationId xmlns:a16="http://schemas.microsoft.com/office/drawing/2014/main" id="{4D9A2AE5-0EC5-4FD6-9DBD-A400457A65F2}"/>
                  </a:ext>
                </a:extLst>
              </p:cNvPr>
              <p:cNvGraphicFramePr>
                <a:graphicFrameLocks noGrp="1"/>
              </p:cNvGraphicFramePr>
              <p:nvPr>
                <p:extLst>
                  <p:ext uri="{D42A27DB-BD31-4B8C-83A1-F6EECF244321}">
                    <p14:modId xmlns:p14="http://schemas.microsoft.com/office/powerpoint/2010/main" val="3824808826"/>
                  </p:ext>
                </p:extLst>
              </p:nvPr>
            </p:nvGraphicFramePr>
            <p:xfrm>
              <a:off x="1003090" y="2730867"/>
              <a:ext cx="7664605" cy="2743200"/>
            </p:xfrm>
            <a:graphic>
              <a:graphicData uri="http://schemas.openxmlformats.org/drawingml/2006/table">
                <a:tbl>
                  <a:tblPr bandRow="1">
                    <a:tableStyleId>{5C22544A-7EE6-4342-B048-85BDC9FD1C3A}</a:tableStyleId>
                  </a:tblPr>
                  <a:tblGrid>
                    <a:gridCol w="3014025">
                      <a:extLst>
                        <a:ext uri="{9D8B030D-6E8A-4147-A177-3AD203B41FA5}">
                          <a16:colId xmlns:a16="http://schemas.microsoft.com/office/drawing/2014/main" val="2886353939"/>
                        </a:ext>
                      </a:extLst>
                    </a:gridCol>
                    <a:gridCol w="1167935">
                      <a:extLst>
                        <a:ext uri="{9D8B030D-6E8A-4147-A177-3AD203B41FA5}">
                          <a16:colId xmlns:a16="http://schemas.microsoft.com/office/drawing/2014/main" val="3780199695"/>
                        </a:ext>
                      </a:extLst>
                    </a:gridCol>
                    <a:gridCol w="2314710">
                      <a:extLst>
                        <a:ext uri="{9D8B030D-6E8A-4147-A177-3AD203B41FA5}">
                          <a16:colId xmlns:a16="http://schemas.microsoft.com/office/drawing/2014/main" val="2495626508"/>
                        </a:ext>
                      </a:extLst>
                    </a:gridCol>
                    <a:gridCol w="1167935">
                      <a:extLst>
                        <a:ext uri="{9D8B030D-6E8A-4147-A177-3AD203B41FA5}">
                          <a16:colId xmlns:a16="http://schemas.microsoft.com/office/drawing/2014/main" val="3231993373"/>
                        </a:ext>
                      </a:extLst>
                    </a:gridCol>
                  </a:tblGrid>
                  <a:tr h="360000">
                    <a:tc>
                      <a:txBody>
                        <a:bodyPr/>
                        <a:lstStyle/>
                        <a:p>
                          <a:pPr algn="ctr"/>
                          <a:r>
                            <a:rPr kumimoji="1" lang="ja-JP" altLang="en-US" sz="2400" dirty="0">
                              <a:solidFill>
                                <a:schemeClr val="bg1"/>
                              </a:solidFill>
                              <a:latin typeface="+mn-ea"/>
                              <a:ea typeface="+mn-ea"/>
                            </a:rPr>
                            <a:t>訓練データ画像数</a:t>
                          </a:r>
                        </a:p>
                      </a:txBody>
                      <a:tcPr>
                        <a:noFill/>
                      </a:tcPr>
                    </a:tc>
                    <a:tc>
                      <a:txBody>
                        <a:bodyPr/>
                        <a:lstStyle/>
                        <a:p>
                          <a:pPr algn="ctr"/>
                          <a:r>
                            <a:rPr kumimoji="1" lang="en-US" altLang="ja-JP" sz="2400" dirty="0">
                              <a:solidFill>
                                <a:schemeClr val="bg1"/>
                              </a:solidFill>
                              <a:latin typeface="+mn-ea"/>
                              <a:ea typeface="+mn-ea"/>
                            </a:rPr>
                            <a:t>9379</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learning rate</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0.0002</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3312640986"/>
                      </a:ext>
                    </a:extLst>
                  </a:tr>
                  <a:tr h="360000">
                    <a:tc>
                      <a:txBody>
                        <a:bodyPr/>
                        <a:lstStyle/>
                        <a:p>
                          <a:pPr algn="ctr"/>
                          <a:r>
                            <a:rPr kumimoji="1" lang="ja-JP" altLang="en-US" sz="2400" dirty="0">
                              <a:solidFill>
                                <a:schemeClr val="bg1"/>
                              </a:solidFill>
                              <a:latin typeface="+mn-ea"/>
                              <a:ea typeface="+mn-ea"/>
                            </a:rPr>
                            <a:t>検証データ画像数</a:t>
                          </a:r>
                        </a:p>
                      </a:txBody>
                      <a:tcPr>
                        <a:noFill/>
                      </a:tcPr>
                    </a:tc>
                    <a:tc>
                      <a:txBody>
                        <a:bodyPr/>
                        <a:lstStyle/>
                        <a:p>
                          <a:pPr algn="ctr"/>
                          <a:r>
                            <a:rPr kumimoji="1" lang="en-US" altLang="ja-JP" sz="2400" dirty="0">
                              <a:solidFill>
                                <a:schemeClr val="bg1"/>
                              </a:solidFill>
                              <a:latin typeface="+mn-ea"/>
                              <a:ea typeface="+mn-ea"/>
                            </a:rPr>
                            <a:t>2345</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embedding dim</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256</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299637246"/>
                      </a:ext>
                    </a:extLst>
                  </a:tr>
                  <a:tr h="360000">
                    <a:tc>
                      <a:txBody>
                        <a:bodyPr/>
                        <a:lstStyle/>
                        <a:p>
                          <a:pPr algn="ctr"/>
                          <a:r>
                            <a:rPr kumimoji="1" lang="ja-JP" altLang="en-US" sz="2400" dirty="0">
                              <a:solidFill>
                                <a:schemeClr val="bg1"/>
                              </a:solidFill>
                              <a:latin typeface="+mn-ea"/>
                              <a:ea typeface="+mn-ea"/>
                            </a:rPr>
                            <a:t>テストデータ画像数</a:t>
                          </a:r>
                        </a:p>
                      </a:txBody>
                      <a:tcPr>
                        <a:noFill/>
                      </a:tcPr>
                    </a:tc>
                    <a:tc>
                      <a:txBody>
                        <a:bodyPr/>
                        <a:lstStyle/>
                        <a:p>
                          <a:pPr algn="ctr"/>
                          <a:r>
                            <a:rPr kumimoji="1" lang="en-US" altLang="ja-JP" sz="2400" dirty="0">
                              <a:solidFill>
                                <a:schemeClr val="bg1"/>
                              </a:solidFill>
                              <a:latin typeface="+mn-ea"/>
                              <a:ea typeface="+mn-ea"/>
                            </a:rPr>
                            <a:t>64</a:t>
                          </a:r>
                          <a:endParaRPr kumimoji="1" lang="ja-JP" altLang="en-US" sz="2400" dirty="0">
                            <a:solidFill>
                              <a:schemeClr val="bg1"/>
                            </a:solidFill>
                            <a:latin typeface="+mn-ea"/>
                            <a:ea typeface="+mn-ea"/>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solidFill>
                                          <a:schemeClr val="bg1"/>
                                        </a:solidFill>
                                        <a:latin typeface="Cambria Math" panose="02040503050406030204" pitchFamily="18" charset="0"/>
                                        <a:ea typeface="+mn-ea"/>
                                      </a:rPr>
                                    </m:ctrlPr>
                                  </m:sSubPr>
                                  <m:e>
                                    <m:r>
                                      <a:rPr kumimoji="1" lang="ja-JP" altLang="en-US" sz="2400" i="1" smtClean="0">
                                        <a:solidFill>
                                          <a:schemeClr val="bg1"/>
                                        </a:solidFill>
                                        <a:latin typeface="Cambria Math" panose="02040503050406030204" pitchFamily="18" charset="0"/>
                                        <a:ea typeface="+mn-ea"/>
                                      </a:rPr>
                                      <m:t>𝛾</m:t>
                                    </m:r>
                                  </m:e>
                                  <m:sub>
                                    <m:r>
                                      <a:rPr kumimoji="1" lang="en-US" altLang="ja-JP" sz="2400" b="0" i="1" smtClean="0">
                                        <a:solidFill>
                                          <a:schemeClr val="bg1"/>
                                        </a:solidFill>
                                        <a:latin typeface="Cambria Math" panose="02040503050406030204" pitchFamily="18" charset="0"/>
                                        <a:ea typeface="+mn-ea"/>
                                      </a:rPr>
                                      <m:t>1</m:t>
                                    </m:r>
                                  </m:sub>
                                </m:sSub>
                              </m:oMath>
                            </m:oMathPara>
                          </a14:m>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4.0</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70783483"/>
                      </a:ext>
                    </a:extLst>
                  </a:tr>
                  <a:tr h="360000">
                    <a:tc>
                      <a:txBody>
                        <a:bodyPr/>
                        <a:lstStyle/>
                        <a:p>
                          <a:pPr algn="ctr"/>
                          <a:r>
                            <a:rPr kumimoji="1" lang="en-US" altLang="ja-JP" sz="2400" dirty="0">
                              <a:solidFill>
                                <a:schemeClr val="bg1"/>
                              </a:solidFill>
                              <a:latin typeface="+mn-ea"/>
                              <a:ea typeface="+mn-ea"/>
                            </a:rPr>
                            <a:t>batch size</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8</a:t>
                          </a:r>
                          <a:endParaRPr kumimoji="1" lang="ja-JP" altLang="en-US" sz="2400" dirty="0">
                            <a:solidFill>
                              <a:schemeClr val="bg1"/>
                            </a:solidFill>
                            <a:latin typeface="+mn-ea"/>
                            <a:ea typeface="+mn-ea"/>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solidFill>
                                          <a:schemeClr val="bg1"/>
                                        </a:solidFill>
                                        <a:latin typeface="Cambria Math" panose="02040503050406030204" pitchFamily="18" charset="0"/>
                                        <a:ea typeface="+mn-ea"/>
                                      </a:rPr>
                                    </m:ctrlPr>
                                  </m:sSubPr>
                                  <m:e>
                                    <m:r>
                                      <a:rPr kumimoji="1" lang="ja-JP" altLang="en-US" sz="2400" i="1" smtClean="0">
                                        <a:solidFill>
                                          <a:schemeClr val="bg1"/>
                                        </a:solidFill>
                                        <a:latin typeface="Cambria Math" panose="02040503050406030204" pitchFamily="18" charset="0"/>
                                        <a:ea typeface="+mn-ea"/>
                                      </a:rPr>
                                      <m:t>𝛾</m:t>
                                    </m:r>
                                  </m:e>
                                  <m:sub>
                                    <m:r>
                                      <a:rPr kumimoji="1" lang="en-US" altLang="ja-JP" sz="2400" b="0" i="1" smtClean="0">
                                        <a:solidFill>
                                          <a:schemeClr val="bg1"/>
                                        </a:solidFill>
                                        <a:latin typeface="Cambria Math" panose="02040503050406030204" pitchFamily="18" charset="0"/>
                                        <a:ea typeface="+mn-ea"/>
                                      </a:rPr>
                                      <m:t>2</m:t>
                                    </m:r>
                                  </m:sub>
                                </m:sSub>
                              </m:oMath>
                            </m:oMathPara>
                          </a14:m>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5.0</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233542981"/>
                      </a:ext>
                    </a:extLst>
                  </a:tr>
                  <a:tr h="360000">
                    <a:tc>
                      <a:txBody>
                        <a:bodyPr/>
                        <a:lstStyle/>
                        <a:p>
                          <a:pPr algn="ctr"/>
                          <a:r>
                            <a:rPr kumimoji="1" lang="en-US" altLang="ja-JP" sz="2400" dirty="0">
                              <a:solidFill>
                                <a:schemeClr val="bg1"/>
                              </a:solidFill>
                              <a:latin typeface="+mn-ea"/>
                              <a:ea typeface="+mn-ea"/>
                            </a:rPr>
                            <a:t>max epoch</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50</a:t>
                          </a:r>
                          <a:endParaRPr kumimoji="1" lang="ja-JP" altLang="en-US" sz="2400" dirty="0">
                            <a:solidFill>
                              <a:schemeClr val="bg1"/>
                            </a:solidFill>
                            <a:latin typeface="+mn-ea"/>
                            <a:ea typeface="+mn-ea"/>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solidFill>
                                          <a:schemeClr val="bg1"/>
                                        </a:solidFill>
                                        <a:latin typeface="Cambria Math" panose="02040503050406030204" pitchFamily="18" charset="0"/>
                                        <a:ea typeface="+mn-ea"/>
                                      </a:rPr>
                                    </m:ctrlPr>
                                  </m:sSubPr>
                                  <m:e>
                                    <m:r>
                                      <a:rPr kumimoji="1" lang="ja-JP" altLang="en-US" sz="2400" i="1" smtClean="0">
                                        <a:solidFill>
                                          <a:schemeClr val="bg1"/>
                                        </a:solidFill>
                                        <a:latin typeface="Cambria Math" panose="02040503050406030204" pitchFamily="18" charset="0"/>
                                        <a:ea typeface="+mn-ea"/>
                                      </a:rPr>
                                      <m:t>𝛾</m:t>
                                    </m:r>
                                  </m:e>
                                  <m:sub>
                                    <m:r>
                                      <a:rPr kumimoji="1" lang="en-US" altLang="ja-JP" sz="2400" b="0" i="1" smtClean="0">
                                        <a:solidFill>
                                          <a:schemeClr val="bg1"/>
                                        </a:solidFill>
                                        <a:latin typeface="Cambria Math" panose="02040503050406030204" pitchFamily="18" charset="0"/>
                                        <a:ea typeface="+mn-ea"/>
                                      </a:rPr>
                                      <m:t>3</m:t>
                                    </m:r>
                                  </m:sub>
                                </m:sSub>
                              </m:oMath>
                            </m:oMathPara>
                          </a14:m>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10.0</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3716908088"/>
                      </a:ext>
                    </a:extLst>
                  </a:tr>
                  <a:tr h="360000">
                    <a:tc>
                      <a:txBody>
                        <a:bodyPr/>
                        <a:lstStyle/>
                        <a:p>
                          <a:pPr algn="ctr"/>
                          <a:r>
                            <a:rPr kumimoji="1" lang="en-US" altLang="ja-JP" sz="2400" dirty="0" err="1">
                              <a:solidFill>
                                <a:schemeClr val="bg1"/>
                              </a:solidFill>
                              <a:latin typeface="+mn-ea"/>
                              <a:ea typeface="+mn-ea"/>
                            </a:rPr>
                            <a:t>snapshot_interval</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10</a:t>
                          </a:r>
                          <a:endParaRPr kumimoji="1" lang="ja-JP" altLang="en-US" sz="2400" dirty="0">
                            <a:solidFill>
                              <a:schemeClr val="bg1"/>
                            </a:solidFill>
                            <a:latin typeface="+mn-ea"/>
                            <a:ea typeface="+mn-ea"/>
                          </a:endParaRPr>
                        </a:p>
                      </a:txBody>
                      <a:tcPr>
                        <a:noFill/>
                      </a:tcPr>
                    </a:tc>
                    <a:tc>
                      <a:txBody>
                        <a:bodyPr/>
                        <a:lstStyle/>
                        <a:p>
                          <a:pPr algn="ctr"/>
                          <a14:m>
                            <m:oMathPara xmlns:m="http://schemas.openxmlformats.org/officeDocument/2006/math">
                              <m:oMathParaPr>
                                <m:jc m:val="centerGroup"/>
                              </m:oMathParaPr>
                              <m:oMath xmlns:m="http://schemas.openxmlformats.org/officeDocument/2006/math">
                                <m:r>
                                  <a:rPr kumimoji="1" lang="ja-JP" altLang="en-US" sz="2400" i="1" smtClean="0">
                                    <a:solidFill>
                                      <a:schemeClr val="bg1"/>
                                    </a:solidFill>
                                    <a:latin typeface="Cambria Math" panose="02040503050406030204" pitchFamily="18" charset="0"/>
                                    <a:ea typeface="+mn-ea"/>
                                  </a:rPr>
                                  <m:t>𝜆</m:t>
                                </m:r>
                              </m:oMath>
                            </m:oMathPara>
                          </a14:m>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5.0</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4156596406"/>
                      </a:ext>
                    </a:extLst>
                  </a:tr>
                </a:tbl>
              </a:graphicData>
            </a:graphic>
          </p:graphicFrame>
        </mc:Choice>
        <mc:Fallback>
          <p:graphicFrame>
            <p:nvGraphicFramePr>
              <p:cNvPr id="3" name="表 8">
                <a:extLst>
                  <a:ext uri="{FF2B5EF4-FFF2-40B4-BE49-F238E27FC236}">
                    <a16:creationId xmlns:a16="http://schemas.microsoft.com/office/drawing/2014/main" id="{4D9A2AE5-0EC5-4FD6-9DBD-A400457A65F2}"/>
                  </a:ext>
                </a:extLst>
              </p:cNvPr>
              <p:cNvGraphicFramePr>
                <a:graphicFrameLocks noGrp="1"/>
              </p:cNvGraphicFramePr>
              <p:nvPr>
                <p:extLst>
                  <p:ext uri="{D42A27DB-BD31-4B8C-83A1-F6EECF244321}">
                    <p14:modId xmlns:p14="http://schemas.microsoft.com/office/powerpoint/2010/main" val="3824808826"/>
                  </p:ext>
                </p:extLst>
              </p:nvPr>
            </p:nvGraphicFramePr>
            <p:xfrm>
              <a:off x="1003090" y="2730867"/>
              <a:ext cx="7664605" cy="2743200"/>
            </p:xfrm>
            <a:graphic>
              <a:graphicData uri="http://schemas.openxmlformats.org/drawingml/2006/table">
                <a:tbl>
                  <a:tblPr bandRow="1">
                    <a:tableStyleId>{5C22544A-7EE6-4342-B048-85BDC9FD1C3A}</a:tableStyleId>
                  </a:tblPr>
                  <a:tblGrid>
                    <a:gridCol w="3014025">
                      <a:extLst>
                        <a:ext uri="{9D8B030D-6E8A-4147-A177-3AD203B41FA5}">
                          <a16:colId xmlns:a16="http://schemas.microsoft.com/office/drawing/2014/main" val="2886353939"/>
                        </a:ext>
                      </a:extLst>
                    </a:gridCol>
                    <a:gridCol w="1167935">
                      <a:extLst>
                        <a:ext uri="{9D8B030D-6E8A-4147-A177-3AD203B41FA5}">
                          <a16:colId xmlns:a16="http://schemas.microsoft.com/office/drawing/2014/main" val="3780199695"/>
                        </a:ext>
                      </a:extLst>
                    </a:gridCol>
                    <a:gridCol w="2314710">
                      <a:extLst>
                        <a:ext uri="{9D8B030D-6E8A-4147-A177-3AD203B41FA5}">
                          <a16:colId xmlns:a16="http://schemas.microsoft.com/office/drawing/2014/main" val="2495626508"/>
                        </a:ext>
                      </a:extLst>
                    </a:gridCol>
                    <a:gridCol w="1167935">
                      <a:extLst>
                        <a:ext uri="{9D8B030D-6E8A-4147-A177-3AD203B41FA5}">
                          <a16:colId xmlns:a16="http://schemas.microsoft.com/office/drawing/2014/main" val="3231993373"/>
                        </a:ext>
                      </a:extLst>
                    </a:gridCol>
                  </a:tblGrid>
                  <a:tr h="457200">
                    <a:tc>
                      <a:txBody>
                        <a:bodyPr/>
                        <a:lstStyle/>
                        <a:p>
                          <a:pPr algn="ctr"/>
                          <a:r>
                            <a:rPr kumimoji="1" lang="ja-JP" altLang="en-US" sz="2400" dirty="0">
                              <a:solidFill>
                                <a:schemeClr val="bg1"/>
                              </a:solidFill>
                              <a:latin typeface="+mn-ea"/>
                              <a:ea typeface="+mn-ea"/>
                            </a:rPr>
                            <a:t>訓練データ画像数</a:t>
                          </a:r>
                        </a:p>
                      </a:txBody>
                      <a:tcPr>
                        <a:noFill/>
                      </a:tcPr>
                    </a:tc>
                    <a:tc>
                      <a:txBody>
                        <a:bodyPr/>
                        <a:lstStyle/>
                        <a:p>
                          <a:pPr algn="ctr"/>
                          <a:r>
                            <a:rPr kumimoji="1" lang="en-US" altLang="ja-JP" sz="2400" dirty="0">
                              <a:solidFill>
                                <a:schemeClr val="bg1"/>
                              </a:solidFill>
                              <a:latin typeface="+mn-ea"/>
                              <a:ea typeface="+mn-ea"/>
                            </a:rPr>
                            <a:t>9379</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learning rate</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0.0002</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3312640986"/>
                      </a:ext>
                    </a:extLst>
                  </a:tr>
                  <a:tr h="457200">
                    <a:tc>
                      <a:txBody>
                        <a:bodyPr/>
                        <a:lstStyle/>
                        <a:p>
                          <a:pPr algn="ctr"/>
                          <a:r>
                            <a:rPr kumimoji="1" lang="ja-JP" altLang="en-US" sz="2400" dirty="0">
                              <a:solidFill>
                                <a:schemeClr val="bg1"/>
                              </a:solidFill>
                              <a:latin typeface="+mn-ea"/>
                              <a:ea typeface="+mn-ea"/>
                            </a:rPr>
                            <a:t>検証データ画像数</a:t>
                          </a:r>
                        </a:p>
                      </a:txBody>
                      <a:tcPr>
                        <a:noFill/>
                      </a:tcPr>
                    </a:tc>
                    <a:tc>
                      <a:txBody>
                        <a:bodyPr/>
                        <a:lstStyle/>
                        <a:p>
                          <a:pPr algn="ctr"/>
                          <a:r>
                            <a:rPr kumimoji="1" lang="en-US" altLang="ja-JP" sz="2400" dirty="0">
                              <a:solidFill>
                                <a:schemeClr val="bg1"/>
                              </a:solidFill>
                              <a:latin typeface="+mn-ea"/>
                              <a:ea typeface="+mn-ea"/>
                            </a:rPr>
                            <a:t>2345</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embedding dim</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256</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299637246"/>
                      </a:ext>
                    </a:extLst>
                  </a:tr>
                  <a:tr h="457200">
                    <a:tc>
                      <a:txBody>
                        <a:bodyPr/>
                        <a:lstStyle/>
                        <a:p>
                          <a:pPr algn="ctr"/>
                          <a:r>
                            <a:rPr kumimoji="1" lang="ja-JP" altLang="en-US" sz="2400" dirty="0">
                              <a:solidFill>
                                <a:schemeClr val="bg1"/>
                              </a:solidFill>
                              <a:latin typeface="+mn-ea"/>
                              <a:ea typeface="+mn-ea"/>
                            </a:rPr>
                            <a:t>テストデータ画像数</a:t>
                          </a:r>
                        </a:p>
                      </a:txBody>
                      <a:tcPr>
                        <a:noFill/>
                      </a:tcPr>
                    </a:tc>
                    <a:tc>
                      <a:txBody>
                        <a:bodyPr/>
                        <a:lstStyle/>
                        <a:p>
                          <a:pPr algn="ctr"/>
                          <a:r>
                            <a:rPr kumimoji="1" lang="en-US" altLang="ja-JP" sz="2400" dirty="0">
                              <a:solidFill>
                                <a:schemeClr val="bg1"/>
                              </a:solidFill>
                              <a:latin typeface="+mn-ea"/>
                              <a:ea typeface="+mn-ea"/>
                            </a:rPr>
                            <a:t>64</a:t>
                          </a:r>
                          <a:endParaRPr kumimoji="1" lang="ja-JP" altLang="en-US" sz="2400" dirty="0">
                            <a:solidFill>
                              <a:schemeClr val="bg1"/>
                            </a:solidFill>
                            <a:latin typeface="+mn-ea"/>
                            <a:ea typeface="+mn-ea"/>
                          </a:endParaRPr>
                        </a:p>
                      </a:txBody>
                      <a:tcPr>
                        <a:noFill/>
                      </a:tcPr>
                    </a:tc>
                    <a:tc>
                      <a:txBody>
                        <a:bodyPr/>
                        <a:lstStyle/>
                        <a:p>
                          <a:endParaRPr lang="ja-JP"/>
                        </a:p>
                      </a:txBody>
                      <a:tcPr>
                        <a:blipFill>
                          <a:blip r:embed="rId3"/>
                          <a:stretch>
                            <a:fillRect l="-180789" t="-206579" r="-51053" b="-326316"/>
                          </a:stretch>
                        </a:blipFill>
                      </a:tcPr>
                    </a:tc>
                    <a:tc>
                      <a:txBody>
                        <a:bodyPr/>
                        <a:lstStyle/>
                        <a:p>
                          <a:pPr algn="ctr"/>
                          <a:r>
                            <a:rPr kumimoji="1" lang="en-US" altLang="ja-JP" sz="2400" dirty="0">
                              <a:solidFill>
                                <a:schemeClr val="bg1"/>
                              </a:solidFill>
                              <a:latin typeface="+mn-ea"/>
                              <a:ea typeface="+mn-ea"/>
                            </a:rPr>
                            <a:t>4.0</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70783483"/>
                      </a:ext>
                    </a:extLst>
                  </a:tr>
                  <a:tr h="457200">
                    <a:tc>
                      <a:txBody>
                        <a:bodyPr/>
                        <a:lstStyle/>
                        <a:p>
                          <a:pPr algn="ctr"/>
                          <a:r>
                            <a:rPr kumimoji="1" lang="en-US" altLang="ja-JP" sz="2400" dirty="0">
                              <a:solidFill>
                                <a:schemeClr val="bg1"/>
                              </a:solidFill>
                              <a:latin typeface="+mn-ea"/>
                              <a:ea typeface="+mn-ea"/>
                            </a:rPr>
                            <a:t>batch size</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8</a:t>
                          </a:r>
                          <a:endParaRPr kumimoji="1" lang="ja-JP" altLang="en-US" sz="2400" dirty="0">
                            <a:solidFill>
                              <a:schemeClr val="bg1"/>
                            </a:solidFill>
                            <a:latin typeface="+mn-ea"/>
                            <a:ea typeface="+mn-ea"/>
                          </a:endParaRPr>
                        </a:p>
                      </a:txBody>
                      <a:tcPr>
                        <a:noFill/>
                      </a:tcPr>
                    </a:tc>
                    <a:tc>
                      <a:txBody>
                        <a:bodyPr/>
                        <a:lstStyle/>
                        <a:p>
                          <a:endParaRPr lang="ja-JP"/>
                        </a:p>
                      </a:txBody>
                      <a:tcPr>
                        <a:blipFill>
                          <a:blip r:embed="rId3"/>
                          <a:stretch>
                            <a:fillRect l="-180789" t="-310667" r="-51053" b="-230667"/>
                          </a:stretch>
                        </a:blipFill>
                      </a:tcPr>
                    </a:tc>
                    <a:tc>
                      <a:txBody>
                        <a:bodyPr/>
                        <a:lstStyle/>
                        <a:p>
                          <a:pPr algn="ctr"/>
                          <a:r>
                            <a:rPr kumimoji="1" lang="en-US" altLang="ja-JP" sz="2400" dirty="0">
                              <a:solidFill>
                                <a:schemeClr val="bg1"/>
                              </a:solidFill>
                              <a:latin typeface="+mn-ea"/>
                              <a:ea typeface="+mn-ea"/>
                            </a:rPr>
                            <a:t>5.0</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233542981"/>
                      </a:ext>
                    </a:extLst>
                  </a:tr>
                  <a:tr h="457200">
                    <a:tc>
                      <a:txBody>
                        <a:bodyPr/>
                        <a:lstStyle/>
                        <a:p>
                          <a:pPr algn="ctr"/>
                          <a:r>
                            <a:rPr kumimoji="1" lang="en-US" altLang="ja-JP" sz="2400" dirty="0">
                              <a:solidFill>
                                <a:schemeClr val="bg1"/>
                              </a:solidFill>
                              <a:latin typeface="+mn-ea"/>
                              <a:ea typeface="+mn-ea"/>
                            </a:rPr>
                            <a:t>max epoch</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50</a:t>
                          </a:r>
                          <a:endParaRPr kumimoji="1" lang="ja-JP" altLang="en-US" sz="2400" dirty="0">
                            <a:solidFill>
                              <a:schemeClr val="bg1"/>
                            </a:solidFill>
                            <a:latin typeface="+mn-ea"/>
                            <a:ea typeface="+mn-ea"/>
                          </a:endParaRPr>
                        </a:p>
                      </a:txBody>
                      <a:tcPr>
                        <a:noFill/>
                      </a:tcPr>
                    </a:tc>
                    <a:tc>
                      <a:txBody>
                        <a:bodyPr/>
                        <a:lstStyle/>
                        <a:p>
                          <a:endParaRPr lang="ja-JP"/>
                        </a:p>
                      </a:txBody>
                      <a:tcPr>
                        <a:blipFill>
                          <a:blip r:embed="rId3"/>
                          <a:stretch>
                            <a:fillRect l="-180789" t="-410667" r="-51053" b="-130667"/>
                          </a:stretch>
                        </a:blipFill>
                      </a:tcPr>
                    </a:tc>
                    <a:tc>
                      <a:txBody>
                        <a:bodyPr/>
                        <a:lstStyle/>
                        <a:p>
                          <a:pPr algn="ctr"/>
                          <a:r>
                            <a:rPr kumimoji="1" lang="en-US" altLang="ja-JP" sz="2400" dirty="0">
                              <a:solidFill>
                                <a:schemeClr val="bg1"/>
                              </a:solidFill>
                              <a:latin typeface="+mn-ea"/>
                              <a:ea typeface="+mn-ea"/>
                            </a:rPr>
                            <a:t>10.0</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3716908088"/>
                      </a:ext>
                    </a:extLst>
                  </a:tr>
                  <a:tr h="457200">
                    <a:tc>
                      <a:txBody>
                        <a:bodyPr/>
                        <a:lstStyle/>
                        <a:p>
                          <a:pPr algn="ctr"/>
                          <a:r>
                            <a:rPr kumimoji="1" lang="en-US" altLang="ja-JP" sz="2400" dirty="0" err="1">
                              <a:solidFill>
                                <a:schemeClr val="bg1"/>
                              </a:solidFill>
                              <a:latin typeface="+mn-ea"/>
                              <a:ea typeface="+mn-ea"/>
                            </a:rPr>
                            <a:t>snapshot_interval</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10</a:t>
                          </a:r>
                          <a:endParaRPr kumimoji="1" lang="ja-JP" altLang="en-US" sz="2400" dirty="0">
                            <a:solidFill>
                              <a:schemeClr val="bg1"/>
                            </a:solidFill>
                            <a:latin typeface="+mn-ea"/>
                            <a:ea typeface="+mn-ea"/>
                          </a:endParaRPr>
                        </a:p>
                      </a:txBody>
                      <a:tcPr>
                        <a:noFill/>
                      </a:tcPr>
                    </a:tc>
                    <a:tc>
                      <a:txBody>
                        <a:bodyPr/>
                        <a:lstStyle/>
                        <a:p>
                          <a:endParaRPr lang="ja-JP"/>
                        </a:p>
                      </a:txBody>
                      <a:tcPr>
                        <a:blipFill>
                          <a:blip r:embed="rId3"/>
                          <a:stretch>
                            <a:fillRect l="-180789" t="-510667" r="-51053" b="-30667"/>
                          </a:stretch>
                        </a:blipFill>
                      </a:tcPr>
                    </a:tc>
                    <a:tc>
                      <a:txBody>
                        <a:bodyPr/>
                        <a:lstStyle/>
                        <a:p>
                          <a:pPr algn="ctr"/>
                          <a:r>
                            <a:rPr kumimoji="1" lang="en-US" altLang="ja-JP" sz="2400" dirty="0">
                              <a:solidFill>
                                <a:schemeClr val="bg1"/>
                              </a:solidFill>
                              <a:latin typeface="+mn-ea"/>
                              <a:ea typeface="+mn-ea"/>
                            </a:rPr>
                            <a:t>5.0</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4156596406"/>
                      </a:ext>
                    </a:extLst>
                  </a:tr>
                </a:tbl>
              </a:graphicData>
            </a:graphic>
          </p:graphicFrame>
        </mc:Fallback>
      </mc:AlternateContent>
      <p:sp>
        <p:nvSpPr>
          <p:cNvPr id="7" name="テキスト ボックス 6">
            <a:extLst>
              <a:ext uri="{FF2B5EF4-FFF2-40B4-BE49-F238E27FC236}">
                <a16:creationId xmlns:a16="http://schemas.microsoft.com/office/drawing/2014/main" id="{E2032B82-C169-4B12-B64E-793CA356E652}"/>
              </a:ext>
            </a:extLst>
          </p:cNvPr>
          <p:cNvSpPr txBox="1"/>
          <p:nvPr/>
        </p:nvSpPr>
        <p:spPr>
          <a:xfrm>
            <a:off x="1851541" y="5657694"/>
            <a:ext cx="5657318" cy="646331"/>
          </a:xfrm>
          <a:prstGeom prst="rect">
            <a:avLst/>
          </a:prstGeom>
          <a:noFill/>
        </p:spPr>
        <p:txBody>
          <a:bodyPr wrap="none" rtlCol="0">
            <a:spAutoFit/>
          </a:bodyPr>
          <a:lstStyle/>
          <a:p>
            <a:pPr algn="ctr"/>
            <a:r>
              <a:rPr kumimoji="1" lang="en-US" altLang="ja-JP" dirty="0">
                <a:solidFill>
                  <a:schemeClr val="bg1"/>
                </a:solidFill>
                <a:latin typeface="+mn-ea"/>
                <a:ea typeface="+mn-ea"/>
              </a:rPr>
              <a:t>※</a:t>
            </a:r>
            <a:r>
              <a:rPr kumimoji="1" lang="ja-JP" altLang="en-US" dirty="0">
                <a:solidFill>
                  <a:schemeClr val="bg1"/>
                </a:solidFill>
                <a:latin typeface="+mn-ea"/>
                <a:ea typeface="+mn-ea"/>
              </a:rPr>
              <a:t>比較実験のため，物理的に制限されるものを除き，</a:t>
            </a:r>
            <a:endParaRPr kumimoji="1" lang="en-US" altLang="ja-JP" dirty="0">
              <a:solidFill>
                <a:schemeClr val="bg1"/>
              </a:solidFill>
              <a:latin typeface="+mn-ea"/>
              <a:ea typeface="+mn-ea"/>
            </a:endParaRPr>
          </a:p>
          <a:p>
            <a:pPr algn="ctr"/>
            <a:r>
              <a:rPr kumimoji="1" lang="ja-JP" altLang="en-US" dirty="0">
                <a:solidFill>
                  <a:schemeClr val="bg1"/>
                </a:solidFill>
                <a:latin typeface="+mn-ea"/>
                <a:ea typeface="+mn-ea"/>
              </a:rPr>
              <a:t>可能な限り従来研究におけるパラメータ設定に基づく</a:t>
            </a:r>
          </a:p>
        </p:txBody>
      </p:sp>
    </p:spTree>
    <p:extLst>
      <p:ext uri="{BB962C8B-B14F-4D97-AF65-F5344CB8AC3E}">
        <p14:creationId xmlns:p14="http://schemas.microsoft.com/office/powerpoint/2010/main" val="38267412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44</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2"/>
            <a:ext cx="7886700" cy="563979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a:t>
            </a:r>
            <a:r>
              <a:rPr lang="en-US" altLang="ja-JP" dirty="0"/>
              <a:t>1</a:t>
            </a:r>
          </a:p>
          <a:p>
            <a:pPr lvl="1" fontAlgn="auto">
              <a:spcAft>
                <a:spcPts val="0"/>
              </a:spcAft>
            </a:pPr>
            <a:r>
              <a:rPr lang="ja-JP" altLang="en-US" dirty="0"/>
              <a:t>未知語を含まないテキスト入力</a:t>
            </a:r>
            <a:br>
              <a:rPr lang="en-US" altLang="ja-JP" dirty="0"/>
            </a:br>
            <a:r>
              <a:rPr lang="ja-JP" altLang="en-US" dirty="0"/>
              <a:t>による画像生成</a:t>
            </a:r>
            <a:endParaRPr lang="en-US" altLang="ja-JP" dirty="0"/>
          </a:p>
          <a:p>
            <a:pPr lvl="2" fontAlgn="auto">
              <a:spcAft>
                <a:spcPts val="0"/>
              </a:spcAft>
            </a:pPr>
            <a:r>
              <a:rPr lang="ja-JP" altLang="en-US" dirty="0"/>
              <a:t>テストデータのキャプションを入力</a:t>
            </a:r>
            <a:endParaRPr lang="en-US" altLang="ja-JP" dirty="0"/>
          </a:p>
          <a:p>
            <a:pPr marL="1028700" lvl="3" indent="0" fontAlgn="auto">
              <a:spcAft>
                <a:spcPts val="0"/>
              </a:spcAft>
              <a:buNone/>
            </a:pPr>
            <a:r>
              <a:rPr lang="en-US" altLang="ja-JP" dirty="0"/>
              <a:t>ex)</a:t>
            </a:r>
            <a:r>
              <a:rPr kumimoji="1" lang="en-US" altLang="ja-JP" sz="2400" dirty="0"/>
              <a:t> the crown and wings are black</a:t>
            </a:r>
            <a:r>
              <a:rPr kumimoji="1" lang="en-US" altLang="ja-JP" sz="2400" dirty="0">
                <a:solidFill>
                  <a:srgbClr val="FFC000"/>
                </a:solidFill>
              </a:rPr>
              <a:t> </a:t>
            </a:r>
            <a:br>
              <a:rPr lang="en-US" altLang="ja-JP" dirty="0">
                <a:solidFill>
                  <a:srgbClr val="FFC000"/>
                </a:solidFill>
              </a:rPr>
            </a:br>
            <a:r>
              <a:rPr lang="en-US" altLang="ja-JP" dirty="0">
                <a:solidFill>
                  <a:srgbClr val="FFC000"/>
                </a:solidFill>
              </a:rPr>
              <a:t>	</a:t>
            </a:r>
            <a:r>
              <a:rPr lang="ja-JP" altLang="en-US" dirty="0">
                <a:solidFill>
                  <a:srgbClr val="FFC000"/>
                </a:solidFill>
              </a:rPr>
              <a:t>  </a:t>
            </a:r>
            <a:r>
              <a:rPr kumimoji="1" lang="en-US" altLang="ja-JP" sz="2400" dirty="0"/>
              <a:t>the throat and chest are white.</a:t>
            </a:r>
          </a:p>
          <a:p>
            <a:pPr marL="1028700" lvl="3" indent="0" fontAlgn="auto">
              <a:spcAft>
                <a:spcPts val="0"/>
              </a:spcAft>
              <a:buNone/>
            </a:pPr>
            <a:endParaRPr lang="en-US" altLang="ja-JP" dirty="0"/>
          </a:p>
          <a:p>
            <a:pPr lvl="2" fontAlgn="auto">
              <a:spcAft>
                <a:spcPts val="0"/>
              </a:spcAft>
            </a:pPr>
            <a:r>
              <a:rPr kumimoji="1" lang="ja-JP" altLang="en-US" dirty="0"/>
              <a:t>訓練データに近いテキストの入力により</a:t>
            </a:r>
            <a:br>
              <a:rPr kumimoji="1" lang="en-US" altLang="ja-JP" dirty="0"/>
            </a:br>
            <a:r>
              <a:rPr kumimoji="1" lang="ja-JP" altLang="en-US" dirty="0"/>
              <a:t>各手法の学習の様子を </a:t>
            </a:r>
            <a:r>
              <a:rPr kumimoji="1" lang="en-US" altLang="ja-JP" dirty="0"/>
              <a:t>Inception</a:t>
            </a:r>
            <a:r>
              <a:rPr kumimoji="1" lang="ja-JP" altLang="en-US" dirty="0"/>
              <a:t> </a:t>
            </a:r>
            <a:r>
              <a:rPr kumimoji="1" lang="en-US" altLang="ja-JP" dirty="0"/>
              <a:t>Score</a:t>
            </a:r>
            <a:r>
              <a:rPr kumimoji="1" lang="ja-JP" altLang="en-US" dirty="0"/>
              <a:t> </a:t>
            </a:r>
            <a:br>
              <a:rPr kumimoji="1" lang="en-US" altLang="ja-JP" dirty="0"/>
            </a:br>
            <a:r>
              <a:rPr kumimoji="1" lang="ja-JP" altLang="en-US" dirty="0"/>
              <a:t>を基に比較する</a:t>
            </a:r>
          </a:p>
        </p:txBody>
      </p:sp>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Tree>
    <p:extLst>
      <p:ext uri="{BB962C8B-B14F-4D97-AF65-F5344CB8AC3E}">
        <p14:creationId xmlns:p14="http://schemas.microsoft.com/office/powerpoint/2010/main" val="1966721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45</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3"/>
            <a:ext cx="7584325" cy="45032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a:t>
            </a:r>
            <a:r>
              <a:rPr lang="en-US" altLang="ja-JP" dirty="0"/>
              <a:t>2</a:t>
            </a:r>
          </a:p>
          <a:p>
            <a:pPr lvl="1" fontAlgn="auto">
              <a:spcAft>
                <a:spcPts val="0"/>
              </a:spcAft>
            </a:pPr>
            <a:r>
              <a:rPr lang="ja-JP" altLang="en-US" dirty="0"/>
              <a:t>未知語を含むテキスト入力</a:t>
            </a:r>
            <a:br>
              <a:rPr lang="en-US" altLang="ja-JP" dirty="0"/>
            </a:br>
            <a:r>
              <a:rPr lang="ja-JP" altLang="en-US" dirty="0"/>
              <a:t>による画像生成</a:t>
            </a:r>
            <a:endParaRPr lang="en-US" altLang="ja-JP" dirty="0"/>
          </a:p>
          <a:p>
            <a:pPr lvl="2" fontAlgn="auto">
              <a:spcAft>
                <a:spcPts val="0"/>
              </a:spcAft>
            </a:pPr>
            <a:r>
              <a:rPr lang="ja-JP" altLang="en-US" dirty="0"/>
              <a:t>新規に作成した短文を入力</a:t>
            </a:r>
            <a:endParaRPr lang="en-US" altLang="ja-JP" dirty="0"/>
          </a:p>
          <a:p>
            <a:pPr marL="1028700" lvl="3" indent="0" fontAlgn="auto">
              <a:spcAft>
                <a:spcPts val="0"/>
              </a:spcAft>
              <a:buNone/>
            </a:pPr>
            <a:r>
              <a:rPr lang="en-US" altLang="ja-JP" dirty="0"/>
              <a:t>“this bird has [unlearned color] [parts]”</a:t>
            </a:r>
          </a:p>
          <a:p>
            <a:pPr marL="1028700" lvl="3" indent="0" algn="r" fontAlgn="auto">
              <a:spcAft>
                <a:spcPts val="0"/>
              </a:spcAft>
              <a:buNone/>
            </a:pPr>
            <a:r>
              <a:rPr lang="en-US" altLang="ja-JP" dirty="0"/>
              <a:t>[unlearned color]</a:t>
            </a:r>
            <a:r>
              <a:rPr lang="ja-JP" altLang="en-US" dirty="0"/>
              <a:t>：未学習の色名</a:t>
            </a:r>
            <a:endParaRPr lang="en-US" altLang="ja-JP" dirty="0"/>
          </a:p>
          <a:p>
            <a:pPr marL="1028700" lvl="3" indent="0" algn="r" fontAlgn="auto">
              <a:spcAft>
                <a:spcPts val="0"/>
              </a:spcAft>
              <a:buNone/>
            </a:pPr>
            <a:r>
              <a:rPr lang="en-US" altLang="ja-JP" dirty="0"/>
              <a:t>[parts]</a:t>
            </a:r>
            <a:r>
              <a:rPr lang="ja-JP" altLang="en-US" dirty="0"/>
              <a:t>：鳥の部位名称</a:t>
            </a:r>
            <a:endParaRPr lang="en-US" altLang="ja-JP" dirty="0"/>
          </a:p>
          <a:p>
            <a:pPr marL="1028700" lvl="3" indent="0" algn="r" fontAlgn="auto">
              <a:spcAft>
                <a:spcPts val="0"/>
              </a:spcAft>
              <a:buNone/>
            </a:pPr>
            <a:endParaRPr lang="en-US" altLang="ja-JP" dirty="0"/>
          </a:p>
          <a:p>
            <a:pPr lvl="2" fontAlgn="auto">
              <a:spcAft>
                <a:spcPts val="0"/>
              </a:spcAft>
            </a:pPr>
            <a:r>
              <a:rPr kumimoji="1" lang="ja-JP" altLang="en-US" dirty="0"/>
              <a:t>未知語が含まれる短文の入力により</a:t>
            </a:r>
            <a:br>
              <a:rPr kumimoji="1" lang="en-US" altLang="ja-JP" dirty="0"/>
            </a:br>
            <a:r>
              <a:rPr kumimoji="1" lang="ja-JP" altLang="en-US" dirty="0"/>
              <a:t>各手法の未知語への対応力を観察する</a:t>
            </a:r>
          </a:p>
          <a:p>
            <a:pPr lvl="3" fontAlgn="auto">
              <a:spcAft>
                <a:spcPts val="0"/>
              </a:spcAft>
            </a:pPr>
            <a:endParaRPr lang="en-US" altLang="ja-JP" dirty="0"/>
          </a:p>
        </p:txBody>
      </p:sp>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Tree>
    <p:extLst>
      <p:ext uri="{BB962C8B-B14F-4D97-AF65-F5344CB8AC3E}">
        <p14:creationId xmlns:p14="http://schemas.microsoft.com/office/powerpoint/2010/main" val="6458802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46</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3"/>
            <a:ext cx="9088928" cy="510362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a:t>
            </a:r>
            <a:r>
              <a:rPr lang="en-US" altLang="ja-JP" dirty="0"/>
              <a:t>3</a:t>
            </a:r>
          </a:p>
          <a:p>
            <a:pPr lvl="1" fontAlgn="auto">
              <a:spcAft>
                <a:spcPts val="0"/>
              </a:spcAft>
            </a:pPr>
            <a:r>
              <a:rPr lang="ja-JP" altLang="en-US" dirty="0"/>
              <a:t>未知語を含むテキスト入力</a:t>
            </a:r>
            <a:br>
              <a:rPr lang="en-US" altLang="ja-JP" dirty="0"/>
            </a:br>
            <a:r>
              <a:rPr lang="ja-JP" altLang="en-US" dirty="0"/>
              <a:t>による画像生成</a:t>
            </a:r>
            <a:endParaRPr lang="en-US" altLang="ja-JP" dirty="0"/>
          </a:p>
          <a:p>
            <a:pPr lvl="2" fontAlgn="auto">
              <a:spcAft>
                <a:spcPts val="0"/>
              </a:spcAft>
            </a:pPr>
            <a:r>
              <a:rPr lang="ja-JP" altLang="en-US" dirty="0"/>
              <a:t>新規に作成した長文を入力</a:t>
            </a:r>
            <a:endParaRPr lang="en-US" altLang="ja-JP" dirty="0"/>
          </a:p>
          <a:p>
            <a:pPr marL="1028700" lvl="3" indent="0" fontAlgn="auto">
              <a:spcAft>
                <a:spcPts val="0"/>
              </a:spcAft>
              <a:buNone/>
            </a:pPr>
            <a:r>
              <a:rPr lang="en-US" altLang="ja-JP" sz="2000" dirty="0"/>
              <a:t>“[UC] crown [UC] head [UC] </a:t>
            </a:r>
            <a:r>
              <a:rPr lang="en-US" altLang="ja-JP" sz="2000" dirty="0" err="1"/>
              <a:t>eyering</a:t>
            </a:r>
            <a:r>
              <a:rPr lang="en-US" altLang="ja-JP" sz="2000" dirty="0"/>
              <a:t> [UC] bill</a:t>
            </a:r>
            <a:r>
              <a:rPr lang="ja-JP" altLang="en-US" sz="2000" dirty="0"/>
              <a:t> </a:t>
            </a:r>
            <a:r>
              <a:rPr lang="en-US" altLang="ja-JP" sz="2000" dirty="0"/>
              <a:t>[UC] wing</a:t>
            </a:r>
            <a:br>
              <a:rPr lang="en-US" altLang="ja-JP" sz="2000" dirty="0"/>
            </a:br>
            <a:r>
              <a:rPr lang="ja-JP" altLang="en-US" sz="2000" dirty="0"/>
              <a:t>  </a:t>
            </a:r>
            <a:r>
              <a:rPr lang="en-US" altLang="ja-JP" sz="2000" dirty="0"/>
              <a:t>[UC] wings</a:t>
            </a:r>
            <a:r>
              <a:rPr lang="ja-JP" altLang="en-US" sz="2000" dirty="0"/>
              <a:t> </a:t>
            </a:r>
            <a:r>
              <a:rPr lang="en-US" altLang="ja-JP" sz="2000" dirty="0"/>
              <a:t>[UC] breast [UC] belly [UC] tail [UC] leg”</a:t>
            </a:r>
            <a:br>
              <a:rPr lang="en-US" altLang="ja-JP" sz="2000" dirty="0"/>
            </a:br>
            <a:br>
              <a:rPr lang="en-US" altLang="ja-JP" dirty="0"/>
            </a:br>
            <a:r>
              <a:rPr lang="en-US" altLang="ja-JP" dirty="0"/>
              <a:t>[UC]</a:t>
            </a:r>
            <a:r>
              <a:rPr lang="ja-JP" altLang="en-US" dirty="0"/>
              <a:t>：未学習の色名</a:t>
            </a:r>
            <a:r>
              <a:rPr lang="en-US" altLang="ja-JP" dirty="0"/>
              <a:t>(1</a:t>
            </a:r>
            <a:r>
              <a:rPr lang="ja-JP" altLang="en-US" dirty="0"/>
              <a:t>文中ではすべて同一色に統一</a:t>
            </a:r>
            <a:r>
              <a:rPr lang="en-US" altLang="ja-JP" dirty="0"/>
              <a:t>)</a:t>
            </a:r>
          </a:p>
          <a:p>
            <a:pPr marL="1028700" lvl="3" indent="0" algn="r" fontAlgn="auto">
              <a:spcAft>
                <a:spcPts val="0"/>
              </a:spcAft>
              <a:buNone/>
            </a:pPr>
            <a:endParaRPr lang="en-US" altLang="ja-JP" dirty="0"/>
          </a:p>
          <a:p>
            <a:pPr lvl="2" fontAlgn="auto">
              <a:spcAft>
                <a:spcPts val="0"/>
              </a:spcAft>
            </a:pPr>
            <a:r>
              <a:rPr kumimoji="1" lang="ja-JP" altLang="en-US" dirty="0"/>
              <a:t>未知語が含まれる長文の入力により</a:t>
            </a:r>
            <a:br>
              <a:rPr kumimoji="1" lang="en-US" altLang="ja-JP" dirty="0"/>
            </a:br>
            <a:r>
              <a:rPr kumimoji="1" lang="ja-JP" altLang="en-US" dirty="0"/>
              <a:t>各手法の未知語への対応力を観察する</a:t>
            </a:r>
          </a:p>
          <a:p>
            <a:pPr lvl="3" fontAlgn="auto">
              <a:spcAft>
                <a:spcPts val="0"/>
              </a:spcAft>
            </a:pPr>
            <a:endParaRPr lang="en-US" altLang="ja-JP" dirty="0"/>
          </a:p>
        </p:txBody>
      </p:sp>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Tree>
    <p:extLst>
      <p:ext uri="{BB962C8B-B14F-4D97-AF65-F5344CB8AC3E}">
        <p14:creationId xmlns:p14="http://schemas.microsoft.com/office/powerpoint/2010/main" val="2297088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zh-TW" altLang="en-US" sz="2800" dirty="0">
                <a:latin typeface="たぬき油性マジック" panose="02000600000000000000" pitchFamily="2" charset="-128"/>
                <a:ea typeface="たぬき油性マジック" panose="02000600000000000000" pitchFamily="2" charset="-128"/>
              </a:rPr>
              <a:t>単語分散表現獲得手法</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srgbClr val="FFC000"/>
                </a:solidFill>
                <a:latin typeface="たぬき油性マジック" panose="02000600000000000000" pitchFamily="2" charset="-128"/>
                <a:ea typeface="たぬき油性マジック" panose="02000600000000000000" pitchFamily="2" charset="-128"/>
              </a:rPr>
              <a:t>実験結果</a:t>
            </a:r>
            <a:endParaRPr lang="zh-CN"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47</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20329205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実験結果</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48</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3"/>
            <a:ext cx="7886700" cy="45032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a:t>
            </a:r>
            <a:r>
              <a:rPr lang="en-US" altLang="ja-JP" dirty="0"/>
              <a:t>1</a:t>
            </a:r>
          </a:p>
          <a:p>
            <a:pPr lvl="1" fontAlgn="auto">
              <a:spcAft>
                <a:spcPts val="0"/>
              </a:spcAft>
            </a:pPr>
            <a:r>
              <a:rPr lang="ja-JP" altLang="en-US" sz="2800" dirty="0"/>
              <a:t>テストデータ内のキャプションを入力した</a:t>
            </a:r>
            <a:br>
              <a:rPr lang="en-US" altLang="ja-JP" sz="2800" dirty="0"/>
            </a:br>
            <a:r>
              <a:rPr lang="ja-JP" altLang="en-US" sz="2800" dirty="0"/>
              <a:t>生成画像群の </a:t>
            </a:r>
            <a:r>
              <a:rPr kumimoji="1" lang="en-US" altLang="ja-JP" sz="2800" dirty="0">
                <a:solidFill>
                  <a:schemeClr val="bg1"/>
                </a:solidFill>
                <a:latin typeface="+mn-ea"/>
                <a:ea typeface="+mn-ea"/>
              </a:rPr>
              <a:t>Inception Score</a:t>
            </a:r>
            <a:endParaRPr lang="en-US" altLang="ja-JP" sz="2800" dirty="0"/>
          </a:p>
        </p:txBody>
      </p:sp>
      <p:graphicFrame>
        <p:nvGraphicFramePr>
          <p:cNvPr id="3" name="表 8">
            <a:extLst>
              <a:ext uri="{FF2B5EF4-FFF2-40B4-BE49-F238E27FC236}">
                <a16:creationId xmlns:a16="http://schemas.microsoft.com/office/drawing/2014/main" id="{4D9A2AE5-0EC5-4FD6-9DBD-A400457A65F2}"/>
              </a:ext>
            </a:extLst>
          </p:cNvPr>
          <p:cNvGraphicFramePr>
            <a:graphicFrameLocks noGrp="1"/>
          </p:cNvGraphicFramePr>
          <p:nvPr/>
        </p:nvGraphicFramePr>
        <p:xfrm>
          <a:off x="1152000" y="2972441"/>
          <a:ext cx="6840000" cy="3657600"/>
        </p:xfrm>
        <a:graphic>
          <a:graphicData uri="http://schemas.openxmlformats.org/drawingml/2006/table">
            <a:tbl>
              <a:tblPr bandRow="1">
                <a:tableStyleId>{5C22544A-7EE6-4342-B048-85BDC9FD1C3A}</a:tableStyleId>
              </a:tblPr>
              <a:tblGrid>
                <a:gridCol w="3960000">
                  <a:extLst>
                    <a:ext uri="{9D8B030D-6E8A-4147-A177-3AD203B41FA5}">
                      <a16:colId xmlns:a16="http://schemas.microsoft.com/office/drawing/2014/main" val="2886353939"/>
                    </a:ext>
                  </a:extLst>
                </a:gridCol>
                <a:gridCol w="1440000">
                  <a:extLst>
                    <a:ext uri="{9D8B030D-6E8A-4147-A177-3AD203B41FA5}">
                      <a16:colId xmlns:a16="http://schemas.microsoft.com/office/drawing/2014/main" val="2495626508"/>
                    </a:ext>
                  </a:extLst>
                </a:gridCol>
                <a:gridCol w="1440000">
                  <a:extLst>
                    <a:ext uri="{9D8B030D-6E8A-4147-A177-3AD203B41FA5}">
                      <a16:colId xmlns:a16="http://schemas.microsoft.com/office/drawing/2014/main" val="3231993373"/>
                    </a:ext>
                  </a:extLst>
                </a:gridCol>
              </a:tblGrid>
              <a:tr h="360000">
                <a:tc>
                  <a:txBody>
                    <a:bodyPr/>
                    <a:lstStyle/>
                    <a:p>
                      <a:pPr algn="ctr"/>
                      <a:r>
                        <a:rPr kumimoji="1" lang="ja-JP" altLang="en-US" sz="2400" dirty="0">
                          <a:solidFill>
                            <a:schemeClr val="bg1"/>
                          </a:solidFill>
                          <a:latin typeface="+mn-ea"/>
                          <a:ea typeface="+mn-ea"/>
                        </a:rPr>
                        <a:t>手法</a:t>
                      </a:r>
                    </a:p>
                  </a:txBody>
                  <a:tcPr>
                    <a:noFill/>
                  </a:tcPr>
                </a:tc>
                <a:tc gridSpan="2">
                  <a:txBody>
                    <a:bodyPr/>
                    <a:lstStyle/>
                    <a:p>
                      <a:pPr algn="ctr"/>
                      <a:r>
                        <a:rPr kumimoji="1" lang="en-US" altLang="ja-JP" sz="2400" dirty="0">
                          <a:solidFill>
                            <a:schemeClr val="bg1"/>
                          </a:solidFill>
                          <a:latin typeface="+mn-ea"/>
                          <a:ea typeface="+mn-ea"/>
                        </a:rPr>
                        <a:t>Inception Score</a:t>
                      </a:r>
                      <a:endParaRPr kumimoji="1" lang="ja-JP" altLang="en-US" sz="2400" dirty="0">
                        <a:solidFill>
                          <a:schemeClr val="bg1"/>
                        </a:solidFill>
                        <a:latin typeface="+mn-ea"/>
                        <a:ea typeface="+mn-ea"/>
                      </a:endParaRPr>
                    </a:p>
                  </a:txBody>
                  <a:tcPr>
                    <a:noFill/>
                  </a:tcPr>
                </a:tc>
                <a:tc hMerge="1">
                  <a:txBody>
                    <a:bodyPr/>
                    <a:lstStyle/>
                    <a:p>
                      <a:pPr algn="ct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634563398"/>
                  </a:ext>
                </a:extLst>
              </a:tr>
              <a:tr h="360000">
                <a:tc>
                  <a:txBody>
                    <a:bodyPr/>
                    <a:lstStyle/>
                    <a:p>
                      <a:pPr algn="ctr"/>
                      <a:r>
                        <a:rPr kumimoji="1" lang="ja-JP" altLang="en-US" sz="2400" dirty="0">
                          <a:solidFill>
                            <a:schemeClr val="bg1"/>
                          </a:solidFill>
                          <a:latin typeface="+mn-ea"/>
                          <a:ea typeface="+mn-ea"/>
                        </a:rPr>
                        <a:t>テキストエンコーダの </a:t>
                      </a:r>
                      <a:r>
                        <a:rPr kumimoji="1" lang="en-US" altLang="ja-JP" sz="2400" dirty="0">
                          <a:solidFill>
                            <a:schemeClr val="bg1"/>
                          </a:solidFill>
                          <a:latin typeface="+mn-ea"/>
                          <a:ea typeface="+mn-ea"/>
                        </a:rPr>
                        <a:t>RNN</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LSTM</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GRU</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3312640986"/>
                  </a:ext>
                </a:extLst>
              </a:tr>
              <a:tr h="360000">
                <a:tc>
                  <a:txBody>
                    <a:bodyPr/>
                    <a:lstStyle/>
                    <a:p>
                      <a:pPr algn="ctr"/>
                      <a:r>
                        <a:rPr kumimoji="1" lang="ja-JP" altLang="en-US" sz="2400" dirty="0">
                          <a:solidFill>
                            <a:schemeClr val="bg1"/>
                          </a:solidFill>
                          <a:latin typeface="+mn-ea"/>
                          <a:ea typeface="+mn-ea"/>
                        </a:rPr>
                        <a:t>先行研究論文掲載値</a:t>
                      </a:r>
                    </a:p>
                  </a:txBody>
                  <a:tcPr>
                    <a:noFill/>
                  </a:tcPr>
                </a:tc>
                <a:tc>
                  <a:txBody>
                    <a:bodyPr/>
                    <a:lstStyle/>
                    <a:p>
                      <a:pPr algn="ctr"/>
                      <a:r>
                        <a:rPr kumimoji="1" lang="en-US" altLang="ja-JP" sz="2400" dirty="0">
                          <a:solidFill>
                            <a:schemeClr val="bg1"/>
                          </a:solidFill>
                          <a:latin typeface="+mn-ea"/>
                          <a:ea typeface="+mn-ea"/>
                        </a:rPr>
                        <a:t>4.36</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299637246"/>
                  </a:ext>
                </a:extLst>
              </a:tr>
              <a:tr h="404894">
                <a:tc>
                  <a:txBody>
                    <a:bodyPr/>
                    <a:lstStyle/>
                    <a:p>
                      <a:pPr algn="ctr"/>
                      <a:r>
                        <a:rPr kumimoji="1" lang="ja-JP" altLang="en-US" sz="2400" dirty="0">
                          <a:solidFill>
                            <a:schemeClr val="bg1"/>
                          </a:solidFill>
                          <a:latin typeface="+mn-ea"/>
                          <a:ea typeface="+mn-ea"/>
                        </a:rPr>
                        <a:t>従来手法</a:t>
                      </a:r>
                    </a:p>
                  </a:txBody>
                  <a:tcPr>
                    <a:noFill/>
                  </a:tcPr>
                </a:tc>
                <a:tc>
                  <a:txBody>
                    <a:bodyPr/>
                    <a:lstStyle/>
                    <a:p>
                      <a:pPr algn="ctr"/>
                      <a:r>
                        <a:rPr kumimoji="1" lang="en-US" altLang="ja-JP" sz="2400" dirty="0">
                          <a:solidFill>
                            <a:schemeClr val="bg1"/>
                          </a:solidFill>
                          <a:latin typeface="+mn-ea"/>
                          <a:ea typeface="+mn-ea"/>
                        </a:rPr>
                        <a:t>4.36</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4.58</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70783483"/>
                  </a:ext>
                </a:extLst>
              </a:tr>
              <a:tr h="360000">
                <a:tc>
                  <a:txBody>
                    <a:bodyPr/>
                    <a:lstStyle/>
                    <a:p>
                      <a:pPr algn="ctr"/>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4.56</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4.48</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233542981"/>
                  </a:ext>
                </a:extLst>
              </a:tr>
              <a:tr h="360000">
                <a:tc>
                  <a:txBody>
                    <a:bodyPr/>
                    <a:lstStyle/>
                    <a:p>
                      <a:pPr algn="ctr"/>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4.55</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4.45</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3716908088"/>
                  </a:ext>
                </a:extLst>
              </a:tr>
              <a:tr h="360000">
                <a:tc>
                  <a:txBody>
                    <a:bodyPr/>
                    <a:lstStyle/>
                    <a:p>
                      <a:pPr algn="ctr"/>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4.38</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4.90</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4156596406"/>
                  </a:ext>
                </a:extLst>
              </a:tr>
              <a:tr h="360000">
                <a:tc>
                  <a:txBody>
                    <a:bodyPr/>
                    <a:lstStyle/>
                    <a:p>
                      <a:pPr algn="ctr"/>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4.67</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4.91</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743362985"/>
                  </a:ext>
                </a:extLst>
              </a:tr>
            </a:tbl>
          </a:graphicData>
        </a:graphic>
      </p:graphicFrame>
    </p:spTree>
    <p:extLst>
      <p:ext uri="{BB962C8B-B14F-4D97-AF65-F5344CB8AC3E}">
        <p14:creationId xmlns:p14="http://schemas.microsoft.com/office/powerpoint/2010/main" val="2654317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the crown and wings are black</a:t>
            </a:r>
            <a:r>
              <a:rPr kumimoji="1" lang="en-US" altLang="ja-JP" sz="2400" dirty="0">
                <a:solidFill>
                  <a:srgbClr val="FFC000"/>
                </a:solidFill>
              </a:rPr>
              <a:t> </a:t>
            </a:r>
            <a:br>
              <a:rPr kumimoji="1" lang="en-US" altLang="ja-JP" sz="2400" dirty="0"/>
            </a:br>
            <a:r>
              <a:rPr kumimoji="1" lang="en-US" altLang="ja-JP" sz="2400" dirty="0"/>
              <a:t>the throat and chest are white.</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31308"/>
            <a:ext cx="2132184" cy="389307"/>
          </a:xfrm>
        </p:spPr>
        <p:txBody>
          <a:bodyPr/>
          <a:lstStyle/>
          <a:p>
            <a:fld id="{CD76CBFF-0EF2-4759-80C4-958BF10E5862}" type="slidenum">
              <a:rPr lang="en-US" smtClean="0"/>
              <a:pPr/>
              <a:t>49</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7" name="図 6" descr="木の枝に止まっている鳥&#10;&#10;自動的に生成された説明">
            <a:extLst>
              <a:ext uri="{FF2B5EF4-FFF2-40B4-BE49-F238E27FC236}">
                <a16:creationId xmlns:a16="http://schemas.microsoft.com/office/drawing/2014/main" id="{248041FD-7AE4-4631-A9E2-A79C2DF8A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0000" y="4738500"/>
            <a:ext cx="1620000" cy="1620000"/>
          </a:xfrm>
          <a:prstGeom prst="rect">
            <a:avLst/>
          </a:prstGeom>
        </p:spPr>
      </p:pic>
      <p:pic>
        <p:nvPicPr>
          <p:cNvPr id="32" name="図 31" descr="水の中にいる鳥&#10;&#10;自動的に生成された説明">
            <a:extLst>
              <a:ext uri="{FF2B5EF4-FFF2-40B4-BE49-F238E27FC236}">
                <a16:creationId xmlns:a16="http://schemas.microsoft.com/office/drawing/2014/main" id="{397C74BE-0880-4F1C-A893-8F6E59B58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000" y="2619000"/>
            <a:ext cx="1620000" cy="1620000"/>
          </a:xfrm>
          <a:prstGeom prst="rect">
            <a:avLst/>
          </a:prstGeom>
        </p:spPr>
      </p:pic>
      <p:pic>
        <p:nvPicPr>
          <p:cNvPr id="40" name="図 39" descr="水の中にいる鳥&#10;&#10;自動的に生成された説明">
            <a:extLst>
              <a:ext uri="{FF2B5EF4-FFF2-40B4-BE49-F238E27FC236}">
                <a16:creationId xmlns:a16="http://schemas.microsoft.com/office/drawing/2014/main" id="{879AC881-F38D-43EB-8631-A00059BF8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000" y="2619000"/>
            <a:ext cx="1620000" cy="1620000"/>
          </a:xfrm>
          <a:prstGeom prst="rect">
            <a:avLst/>
          </a:prstGeom>
        </p:spPr>
      </p:pic>
      <p:pic>
        <p:nvPicPr>
          <p:cNvPr id="45" name="図 44">
            <a:extLst>
              <a:ext uri="{FF2B5EF4-FFF2-40B4-BE49-F238E27FC236}">
                <a16:creationId xmlns:a16="http://schemas.microsoft.com/office/drawing/2014/main" id="{8C73E940-3278-4E58-A9E6-518F3946E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pic>
        <p:nvPicPr>
          <p:cNvPr id="46" name="図 45" descr="水の中にいる鳥&#10;&#10;自動的に生成された説明">
            <a:extLst>
              <a:ext uri="{FF2B5EF4-FFF2-40B4-BE49-F238E27FC236}">
                <a16:creationId xmlns:a16="http://schemas.microsoft.com/office/drawing/2014/main" id="{02326575-061E-4C77-ADC6-8B9FE639A4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2069" y="2619000"/>
            <a:ext cx="1620000" cy="1620000"/>
          </a:xfrm>
          <a:prstGeom prst="rect">
            <a:avLst/>
          </a:prstGeom>
        </p:spPr>
      </p:pic>
      <p:pic>
        <p:nvPicPr>
          <p:cNvPr id="47" name="図 46" descr="台の上に立っている鳥&#10;&#10;自動的に生成された説明">
            <a:extLst>
              <a:ext uri="{FF2B5EF4-FFF2-40B4-BE49-F238E27FC236}">
                <a16:creationId xmlns:a16="http://schemas.microsoft.com/office/drawing/2014/main" id="{8CA2D944-4EA9-4C94-AB2A-542F804802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56000" y="2619000"/>
            <a:ext cx="1620000" cy="1620000"/>
          </a:xfrm>
          <a:prstGeom prst="rect">
            <a:avLst/>
          </a:prstGeom>
        </p:spPr>
      </p:pic>
      <p:pic>
        <p:nvPicPr>
          <p:cNvPr id="48" name="図 47" descr="水の中にいる鳥&#10;&#10;自動的に生成された説明">
            <a:extLst>
              <a:ext uri="{FF2B5EF4-FFF2-40B4-BE49-F238E27FC236}">
                <a16:creationId xmlns:a16="http://schemas.microsoft.com/office/drawing/2014/main" id="{AFC6AB1A-84F5-49F3-B233-0BA0B82721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2000" y="2619000"/>
            <a:ext cx="1620000" cy="1620000"/>
          </a:xfrm>
          <a:prstGeom prst="rect">
            <a:avLst/>
          </a:prstGeom>
        </p:spPr>
      </p:pic>
      <p:pic>
        <p:nvPicPr>
          <p:cNvPr id="53" name="図 52" descr="水の中にいる鳥&#10;&#10;自動的に生成された説明">
            <a:extLst>
              <a:ext uri="{FF2B5EF4-FFF2-40B4-BE49-F238E27FC236}">
                <a16:creationId xmlns:a16="http://schemas.microsoft.com/office/drawing/2014/main" id="{83D2E49E-BF56-4D7C-9A29-190B217C53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6000" y="4738500"/>
            <a:ext cx="1620000" cy="1620000"/>
          </a:xfrm>
          <a:prstGeom prst="rect">
            <a:avLst/>
          </a:prstGeom>
        </p:spPr>
      </p:pic>
      <p:pic>
        <p:nvPicPr>
          <p:cNvPr id="56" name="図 55" descr="鳥, 屋外, 座る, 動物 が含まれている画像&#10;&#10;自動的に生成された説明">
            <a:extLst>
              <a:ext uri="{FF2B5EF4-FFF2-40B4-BE49-F238E27FC236}">
                <a16:creationId xmlns:a16="http://schemas.microsoft.com/office/drawing/2014/main" id="{ED90B6CC-8F73-424E-9028-9B25B6A6C9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68000" y="4738500"/>
            <a:ext cx="1620000" cy="1620000"/>
          </a:xfrm>
          <a:prstGeom prst="rect">
            <a:avLst/>
          </a:prstGeom>
        </p:spPr>
      </p:pic>
      <p:pic>
        <p:nvPicPr>
          <p:cNvPr id="54" name="図 53" descr="水の中にいる鳥&#10;&#10;自動的に生成された説明">
            <a:extLst>
              <a:ext uri="{FF2B5EF4-FFF2-40B4-BE49-F238E27FC236}">
                <a16:creationId xmlns:a16="http://schemas.microsoft.com/office/drawing/2014/main" id="{22016AAD-85CC-4BF2-9715-425E4F937A0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62000" y="4738500"/>
            <a:ext cx="1620000" cy="1620000"/>
          </a:xfrm>
          <a:prstGeom prst="rect">
            <a:avLst/>
          </a:prstGeom>
        </p:spPr>
      </p:pic>
      <p:pic>
        <p:nvPicPr>
          <p:cNvPr id="55" name="図 54" descr="水の中にいる鳥&#10;&#10;自動的に生成された説明">
            <a:extLst>
              <a:ext uri="{FF2B5EF4-FFF2-40B4-BE49-F238E27FC236}">
                <a16:creationId xmlns:a16="http://schemas.microsoft.com/office/drawing/2014/main" id="{090DFE08-E9BA-4570-9F40-4F017B0EC5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4000" y="4738500"/>
            <a:ext cx="1620000" cy="1620000"/>
          </a:xfrm>
          <a:prstGeom prst="rect">
            <a:avLst/>
          </a:prstGeom>
        </p:spPr>
      </p:pic>
      <p:sp>
        <p:nvSpPr>
          <p:cNvPr id="58" name="テキスト ボックス 57">
            <a:extLst>
              <a:ext uri="{FF2B5EF4-FFF2-40B4-BE49-F238E27FC236}">
                <a16:creationId xmlns:a16="http://schemas.microsoft.com/office/drawing/2014/main" id="{F1605D03-5074-4801-BB06-C64D7A5A92BC}"/>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59" name="テキスト ボックス 58">
            <a:extLst>
              <a:ext uri="{FF2B5EF4-FFF2-40B4-BE49-F238E27FC236}">
                <a16:creationId xmlns:a16="http://schemas.microsoft.com/office/drawing/2014/main" id="{6BE15050-A532-4CC4-B13F-260A835BF29C}"/>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60" name="テキスト ボックス 59">
            <a:extLst>
              <a:ext uri="{FF2B5EF4-FFF2-40B4-BE49-F238E27FC236}">
                <a16:creationId xmlns:a16="http://schemas.microsoft.com/office/drawing/2014/main" id="{D516AFFF-A37F-47EF-8647-6AE042AB897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61" name="テキスト ボックス 60">
            <a:extLst>
              <a:ext uri="{FF2B5EF4-FFF2-40B4-BE49-F238E27FC236}">
                <a16:creationId xmlns:a16="http://schemas.microsoft.com/office/drawing/2014/main" id="{C6C7FA79-BC83-448D-A199-A8B3315E9C45}"/>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62" name="テキスト ボックス 61">
            <a:extLst>
              <a:ext uri="{FF2B5EF4-FFF2-40B4-BE49-F238E27FC236}">
                <a16:creationId xmlns:a16="http://schemas.microsoft.com/office/drawing/2014/main" id="{C2473AF9-6DBF-49EF-B1C1-1A6C71DD6FBB}"/>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spTree>
    <p:extLst>
      <p:ext uri="{BB962C8B-B14F-4D97-AF65-F5344CB8AC3E}">
        <p14:creationId xmlns:p14="http://schemas.microsoft.com/office/powerpoint/2010/main" val="2348617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a:xfrm>
            <a:off x="628650" y="1538242"/>
            <a:ext cx="7886700" cy="5664735"/>
          </a:xfrm>
        </p:spPr>
        <p:txBody>
          <a:bodyPr>
            <a:normAutofit/>
          </a:bodyPr>
          <a:lstStyle/>
          <a:p>
            <a:r>
              <a:rPr lang="ja-JP" altLang="en-US" strike="sngStrike" dirty="0"/>
              <a:t>創作は</a:t>
            </a:r>
            <a:br>
              <a:rPr lang="en-US" altLang="ja-JP" strike="sngStrike" dirty="0"/>
            </a:br>
            <a:r>
              <a:rPr lang="ja-JP" altLang="en-US" strike="sngStrike" dirty="0"/>
              <a:t>人間だけの</a:t>
            </a:r>
            <a:br>
              <a:rPr lang="en-US" altLang="ja-JP" strike="sngStrike" dirty="0"/>
            </a:br>
            <a:r>
              <a:rPr lang="ja-JP" altLang="en-US" strike="sngStrike" dirty="0"/>
              <a:t>人間だけによる</a:t>
            </a:r>
            <a:br>
              <a:rPr lang="en-US" altLang="ja-JP" strike="sngStrike" dirty="0"/>
            </a:br>
            <a:r>
              <a:rPr lang="ja-JP" altLang="en-US" strike="sngStrike" dirty="0"/>
              <a:t>人間だけのための</a:t>
            </a:r>
            <a:br>
              <a:rPr lang="en-US" altLang="ja-JP" strike="sngStrike" dirty="0"/>
            </a:br>
            <a:r>
              <a:rPr lang="ja-JP" altLang="en-US" strike="sngStrike" dirty="0"/>
              <a:t>文化的活動</a:t>
            </a:r>
            <a:endParaRPr lang="en-US" altLang="ja-JP" strike="sngStrike" dirty="0"/>
          </a:p>
          <a:p>
            <a:pPr marL="0" indent="0">
              <a:buNone/>
            </a:pPr>
            <a:endParaRPr lang="en-US" altLang="ja-JP" dirty="0"/>
          </a:p>
          <a:p>
            <a:r>
              <a:rPr kumimoji="1" lang="ja-JP" altLang="en-US" dirty="0"/>
              <a:t>人工知能の発達</a:t>
            </a:r>
            <a:endParaRPr kumimoji="1" lang="en-US" altLang="ja-JP" dirty="0"/>
          </a:p>
          <a:p>
            <a:pPr marL="0" indent="0">
              <a:buNone/>
            </a:pPr>
            <a:r>
              <a:rPr lang="ja-JP" altLang="en-US" dirty="0"/>
              <a:t>      ↓</a:t>
            </a:r>
            <a:endParaRPr kumimoji="1" lang="en-US" altLang="ja-JP" dirty="0"/>
          </a:p>
          <a:p>
            <a:r>
              <a:rPr lang="ja-JP" altLang="en-US" dirty="0"/>
              <a:t>人工知能による</a:t>
            </a:r>
            <a:r>
              <a:rPr lang="ja-JP" altLang="en-US" dirty="0">
                <a:solidFill>
                  <a:srgbClr val="FFC000"/>
                </a:solidFill>
              </a:rPr>
              <a:t>創作</a:t>
            </a:r>
            <a:endParaRPr lang="en-US" altLang="ja-JP" dirty="0">
              <a:solidFill>
                <a:srgbClr val="FFC000"/>
              </a:solidFill>
            </a:endParaRPr>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5</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5" name="図 4">
            <a:extLst>
              <a:ext uri="{FF2B5EF4-FFF2-40B4-BE49-F238E27FC236}">
                <a16:creationId xmlns:a16="http://schemas.microsoft.com/office/drawing/2014/main" id="{ADCFCBC8-BD07-4FD2-BD6D-95D28EA969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10740" y="365126"/>
            <a:ext cx="3655525" cy="6036582"/>
          </a:xfrm>
          <a:prstGeom prst="rect">
            <a:avLst/>
          </a:prstGeom>
        </p:spPr>
      </p:pic>
      <p:pic>
        <p:nvPicPr>
          <p:cNvPr id="6" name="図 5">
            <a:extLst>
              <a:ext uri="{FF2B5EF4-FFF2-40B4-BE49-F238E27FC236}">
                <a16:creationId xmlns:a16="http://schemas.microsoft.com/office/drawing/2014/main" id="{10214FA1-29EB-4864-87B0-5BAFEF817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368114" flipH="1">
            <a:off x="3391230" y="1756225"/>
            <a:ext cx="914241" cy="865271"/>
          </a:xfrm>
          <a:prstGeom prst="rect">
            <a:avLst/>
          </a:prstGeom>
        </p:spPr>
      </p:pic>
    </p:spTree>
    <p:extLst>
      <p:ext uri="{BB962C8B-B14F-4D97-AF65-F5344CB8AC3E}">
        <p14:creationId xmlns:p14="http://schemas.microsoft.com/office/powerpoint/2010/main" val="3305652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the colorful bird has a white belly and is otherwise mostly blue, and it has a short </a:t>
            </a:r>
            <a:br>
              <a:rPr kumimoji="1" lang="en-US" altLang="ja-JP" sz="2400" dirty="0"/>
            </a:br>
            <a:r>
              <a:rPr kumimoji="1" lang="en-US" altLang="ja-JP" sz="2400" dirty="0"/>
              <a:t>stubby beak.</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50</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pic>
        <p:nvPicPr>
          <p:cNvPr id="7" name="図 6" descr="鳥 が含まれている画像&#10;&#10;自動的に生成された説明">
            <a:extLst>
              <a:ext uri="{FF2B5EF4-FFF2-40B4-BE49-F238E27FC236}">
                <a16:creationId xmlns:a16="http://schemas.microsoft.com/office/drawing/2014/main" id="{D4447E57-39FD-4EF4-9708-A6F1D7535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673" y="4738500"/>
            <a:ext cx="1620000" cy="1620000"/>
          </a:xfrm>
          <a:prstGeom prst="rect">
            <a:avLst/>
          </a:prstGeom>
        </p:spPr>
      </p:pic>
      <p:pic>
        <p:nvPicPr>
          <p:cNvPr id="11" name="図 10" descr="カラフルな鳥&#10;&#10;自動的に生成された説明">
            <a:extLst>
              <a:ext uri="{FF2B5EF4-FFF2-40B4-BE49-F238E27FC236}">
                <a16:creationId xmlns:a16="http://schemas.microsoft.com/office/drawing/2014/main" id="{9E06E992-2244-4A58-972B-3D4A88F5C2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6271" y="4738500"/>
            <a:ext cx="1620000" cy="1620000"/>
          </a:xfrm>
          <a:prstGeom prst="rect">
            <a:avLst/>
          </a:prstGeom>
        </p:spPr>
      </p:pic>
      <p:pic>
        <p:nvPicPr>
          <p:cNvPr id="17" name="図 16" descr="カラフルな鳥&#10;&#10;自動的に生成された説明">
            <a:extLst>
              <a:ext uri="{FF2B5EF4-FFF2-40B4-BE49-F238E27FC236}">
                <a16:creationId xmlns:a16="http://schemas.microsoft.com/office/drawing/2014/main" id="{38B46DB1-5F4E-43AB-9FFB-D6DF598322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5536" y="4738500"/>
            <a:ext cx="1620000" cy="1620000"/>
          </a:xfrm>
          <a:prstGeom prst="rect">
            <a:avLst/>
          </a:prstGeom>
        </p:spPr>
      </p:pic>
      <p:pic>
        <p:nvPicPr>
          <p:cNvPr id="32" name="図 31" descr="カラフルな鳥&#10;&#10;自動的に生成された説明">
            <a:extLst>
              <a:ext uri="{FF2B5EF4-FFF2-40B4-BE49-F238E27FC236}">
                <a16:creationId xmlns:a16="http://schemas.microsoft.com/office/drawing/2014/main" id="{E2C4C915-084C-459F-9E1F-21B60FEA8E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597" y="4738500"/>
            <a:ext cx="1620000" cy="1620000"/>
          </a:xfrm>
          <a:prstGeom prst="rect">
            <a:avLst/>
          </a:prstGeom>
        </p:spPr>
      </p:pic>
      <p:pic>
        <p:nvPicPr>
          <p:cNvPr id="39" name="図 38" descr="木の枝に止まっている鳥&#10;&#10;自動的に生成された説明">
            <a:extLst>
              <a:ext uri="{FF2B5EF4-FFF2-40B4-BE49-F238E27FC236}">
                <a16:creationId xmlns:a16="http://schemas.microsoft.com/office/drawing/2014/main" id="{CDBCD81E-7A2A-4064-82E6-8CD0943194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7273" y="4738500"/>
            <a:ext cx="1620000" cy="1620000"/>
          </a:xfrm>
          <a:prstGeom prst="rect">
            <a:avLst/>
          </a:prstGeom>
        </p:spPr>
      </p:pic>
      <p:pic>
        <p:nvPicPr>
          <p:cNvPr id="47" name="図 46" descr="カラフルな鳥&#10;&#10;自動的に生成された説明">
            <a:extLst>
              <a:ext uri="{FF2B5EF4-FFF2-40B4-BE49-F238E27FC236}">
                <a16:creationId xmlns:a16="http://schemas.microsoft.com/office/drawing/2014/main" id="{94B88A9D-F1A5-406F-A037-E4080BAA2C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53673" y="2619000"/>
            <a:ext cx="1620000" cy="1620000"/>
          </a:xfrm>
          <a:prstGeom prst="rect">
            <a:avLst/>
          </a:prstGeom>
        </p:spPr>
      </p:pic>
      <p:pic>
        <p:nvPicPr>
          <p:cNvPr id="48" name="図 47" descr="カラフルな鳥&#10;&#10;自動的に生成された説明">
            <a:extLst>
              <a:ext uri="{FF2B5EF4-FFF2-40B4-BE49-F238E27FC236}">
                <a16:creationId xmlns:a16="http://schemas.microsoft.com/office/drawing/2014/main" id="{8A88C9A6-D33E-4DB0-8066-CBCB329C07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83422" y="2619000"/>
            <a:ext cx="1620000" cy="1620000"/>
          </a:xfrm>
          <a:prstGeom prst="rect">
            <a:avLst/>
          </a:prstGeom>
        </p:spPr>
      </p:pic>
      <p:pic>
        <p:nvPicPr>
          <p:cNvPr id="49" name="図 48" descr="カラフルな鳥&#10;&#10;自動的に生成された説明">
            <a:extLst>
              <a:ext uri="{FF2B5EF4-FFF2-40B4-BE49-F238E27FC236}">
                <a16:creationId xmlns:a16="http://schemas.microsoft.com/office/drawing/2014/main" id="{D439DEA2-0A7F-4266-BB30-6E9C64BC9B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79319" y="2619000"/>
            <a:ext cx="1620000" cy="1620000"/>
          </a:xfrm>
          <a:prstGeom prst="rect">
            <a:avLst/>
          </a:prstGeom>
        </p:spPr>
      </p:pic>
      <p:pic>
        <p:nvPicPr>
          <p:cNvPr id="50" name="図 49" descr="カラフルな鳥&#10;&#10;自動的に生成された説明">
            <a:extLst>
              <a:ext uri="{FF2B5EF4-FFF2-40B4-BE49-F238E27FC236}">
                <a16:creationId xmlns:a16="http://schemas.microsoft.com/office/drawing/2014/main" id="{19BE0873-E975-4BE8-9387-0AF5FC25D73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093" y="2619000"/>
            <a:ext cx="1620000" cy="1620000"/>
          </a:xfrm>
          <a:prstGeom prst="rect">
            <a:avLst/>
          </a:prstGeom>
        </p:spPr>
      </p:pic>
      <p:pic>
        <p:nvPicPr>
          <p:cNvPr id="51" name="図 50" descr="動物, 鳥, 座る, 小さい が含まれている画像&#10;&#10;自動的に生成された説明">
            <a:extLst>
              <a:ext uri="{FF2B5EF4-FFF2-40B4-BE49-F238E27FC236}">
                <a16:creationId xmlns:a16="http://schemas.microsoft.com/office/drawing/2014/main" id="{EB8BEA77-9ABE-4B30-9BF0-FDBF84EBA41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91345" y="2619000"/>
            <a:ext cx="1620000" cy="1620000"/>
          </a:xfrm>
          <a:prstGeom prst="rect">
            <a:avLst/>
          </a:prstGeom>
        </p:spPr>
      </p:pic>
      <p:sp>
        <p:nvSpPr>
          <p:cNvPr id="58" name="テキスト ボックス 57">
            <a:extLst>
              <a:ext uri="{FF2B5EF4-FFF2-40B4-BE49-F238E27FC236}">
                <a16:creationId xmlns:a16="http://schemas.microsoft.com/office/drawing/2014/main" id="{CC89CE1A-F572-4C68-8D01-9F35131D2788}"/>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59" name="テキスト ボックス 58">
            <a:extLst>
              <a:ext uri="{FF2B5EF4-FFF2-40B4-BE49-F238E27FC236}">
                <a16:creationId xmlns:a16="http://schemas.microsoft.com/office/drawing/2014/main" id="{81A9F112-993E-42AC-8CE1-8FD256C0D90C}"/>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60" name="テキスト ボックス 59">
            <a:extLst>
              <a:ext uri="{FF2B5EF4-FFF2-40B4-BE49-F238E27FC236}">
                <a16:creationId xmlns:a16="http://schemas.microsoft.com/office/drawing/2014/main" id="{4BE49118-49AA-4BCC-9309-561C616573EC}"/>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61" name="テキスト ボックス 60">
            <a:extLst>
              <a:ext uri="{FF2B5EF4-FFF2-40B4-BE49-F238E27FC236}">
                <a16:creationId xmlns:a16="http://schemas.microsoft.com/office/drawing/2014/main" id="{7D5A49CC-1FB8-488D-A765-551946A0463C}"/>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62" name="テキスト ボックス 61">
            <a:extLst>
              <a:ext uri="{FF2B5EF4-FFF2-40B4-BE49-F238E27FC236}">
                <a16:creationId xmlns:a16="http://schemas.microsoft.com/office/drawing/2014/main" id="{120144D7-6C23-4610-A97B-2C386743C8F3}"/>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spTree>
    <p:extLst>
      <p:ext uri="{BB962C8B-B14F-4D97-AF65-F5344CB8AC3E}">
        <p14:creationId xmlns:p14="http://schemas.microsoft.com/office/powerpoint/2010/main" val="674546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this is a red bird with a white belly </a:t>
            </a:r>
            <a:br>
              <a:rPr kumimoji="1" lang="en-US" altLang="ja-JP" sz="2400" dirty="0"/>
            </a:br>
            <a:r>
              <a:rPr kumimoji="1" lang="en-US" altLang="ja-JP" sz="2400" dirty="0"/>
              <a:t>and a brown wing.</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51</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pic>
        <p:nvPicPr>
          <p:cNvPr id="6" name="図 5" descr="カラフルな鳥&#10;&#10;自動的に生成された説明">
            <a:extLst>
              <a:ext uri="{FF2B5EF4-FFF2-40B4-BE49-F238E27FC236}">
                <a16:creationId xmlns:a16="http://schemas.microsoft.com/office/drawing/2014/main" id="{B52CE0FD-89B1-4077-899F-CB7FD082A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0000" y="2619000"/>
            <a:ext cx="1620000" cy="1620000"/>
          </a:xfrm>
          <a:prstGeom prst="rect">
            <a:avLst/>
          </a:prstGeom>
        </p:spPr>
      </p:pic>
      <p:pic>
        <p:nvPicPr>
          <p:cNvPr id="10" name="図 9" descr="鳥, カラフル, 座る, 小さい が含まれている画像&#10;&#10;自動的に生成された説明">
            <a:extLst>
              <a:ext uri="{FF2B5EF4-FFF2-40B4-BE49-F238E27FC236}">
                <a16:creationId xmlns:a16="http://schemas.microsoft.com/office/drawing/2014/main" id="{B96E9F21-615E-4BC7-8DD5-19B87A1CA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3403" y="4738500"/>
            <a:ext cx="1620000" cy="1620000"/>
          </a:xfrm>
          <a:prstGeom prst="rect">
            <a:avLst/>
          </a:prstGeom>
        </p:spPr>
      </p:pic>
      <p:pic>
        <p:nvPicPr>
          <p:cNvPr id="13" name="図 12" descr="鳥, 動物, 小さい, 座る が含まれている画像&#10;&#10;自動的に生成された説明">
            <a:extLst>
              <a:ext uri="{FF2B5EF4-FFF2-40B4-BE49-F238E27FC236}">
                <a16:creationId xmlns:a16="http://schemas.microsoft.com/office/drawing/2014/main" id="{46D485E2-3C26-4C60-AFF2-8666D2F05D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6000" y="4738500"/>
            <a:ext cx="1620000" cy="1620000"/>
          </a:xfrm>
          <a:prstGeom prst="rect">
            <a:avLst/>
          </a:prstGeom>
        </p:spPr>
      </p:pic>
      <p:pic>
        <p:nvPicPr>
          <p:cNvPr id="19" name="図 18" descr="鳥, 屋外, 動物, 座る が含まれている画像&#10;&#10;自動的に生成された説明">
            <a:extLst>
              <a:ext uri="{FF2B5EF4-FFF2-40B4-BE49-F238E27FC236}">
                <a16:creationId xmlns:a16="http://schemas.microsoft.com/office/drawing/2014/main" id="{C835C5D3-9C53-4A3A-A897-5FE67B9672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2000" y="4738500"/>
            <a:ext cx="1620000" cy="1620000"/>
          </a:xfrm>
          <a:prstGeom prst="rect">
            <a:avLst/>
          </a:prstGeom>
        </p:spPr>
      </p:pic>
      <p:pic>
        <p:nvPicPr>
          <p:cNvPr id="21" name="図 20" descr="鳥, 小さい, 座る, ピンク が含まれている画像&#10;&#10;自動的に生成された説明">
            <a:extLst>
              <a:ext uri="{FF2B5EF4-FFF2-40B4-BE49-F238E27FC236}">
                <a16:creationId xmlns:a16="http://schemas.microsoft.com/office/drawing/2014/main" id="{C4CA0DD0-85C6-41A1-AB67-A1C5589342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56000" y="2619000"/>
            <a:ext cx="1620000" cy="1620000"/>
          </a:xfrm>
          <a:prstGeom prst="rect">
            <a:avLst/>
          </a:prstGeom>
        </p:spPr>
      </p:pic>
      <p:pic>
        <p:nvPicPr>
          <p:cNvPr id="31" name="図 30" descr="カラフルな鳥&#10;&#10;自動的に生成された説明">
            <a:extLst>
              <a:ext uri="{FF2B5EF4-FFF2-40B4-BE49-F238E27FC236}">
                <a16:creationId xmlns:a16="http://schemas.microsoft.com/office/drawing/2014/main" id="{D8F1642C-4E01-4AEC-AD26-3E33631E79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2000" y="2619000"/>
            <a:ext cx="1620000" cy="1620000"/>
          </a:xfrm>
          <a:prstGeom prst="rect">
            <a:avLst/>
          </a:prstGeom>
        </p:spPr>
      </p:pic>
      <p:pic>
        <p:nvPicPr>
          <p:cNvPr id="34" name="図 33" descr="カラフルな鳥&#10;&#10;自動的に生成された説明">
            <a:extLst>
              <a:ext uri="{FF2B5EF4-FFF2-40B4-BE49-F238E27FC236}">
                <a16:creationId xmlns:a16="http://schemas.microsoft.com/office/drawing/2014/main" id="{3BC3E50E-0033-4C3A-85AD-8FC278ED9C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000" y="4738500"/>
            <a:ext cx="1620000" cy="1620000"/>
          </a:xfrm>
          <a:prstGeom prst="rect">
            <a:avLst/>
          </a:prstGeom>
        </p:spPr>
      </p:pic>
      <p:pic>
        <p:nvPicPr>
          <p:cNvPr id="37" name="図 36" descr="動物, 鳥, 食品, 小さい が含まれている画像&#10;&#10;自動的に生成された説明">
            <a:extLst>
              <a:ext uri="{FF2B5EF4-FFF2-40B4-BE49-F238E27FC236}">
                <a16:creationId xmlns:a16="http://schemas.microsoft.com/office/drawing/2014/main" id="{82B6728E-9604-49E3-B25A-2D52C72961D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4000" y="2619000"/>
            <a:ext cx="1620000" cy="1620000"/>
          </a:xfrm>
          <a:prstGeom prst="rect">
            <a:avLst/>
          </a:prstGeom>
        </p:spPr>
      </p:pic>
      <p:pic>
        <p:nvPicPr>
          <p:cNvPr id="43" name="図 42" descr="鳥, 動物, 座る, 小さい が含まれている画像&#10;&#10;自動的に生成された説明">
            <a:extLst>
              <a:ext uri="{FF2B5EF4-FFF2-40B4-BE49-F238E27FC236}">
                <a16:creationId xmlns:a16="http://schemas.microsoft.com/office/drawing/2014/main" id="{49392B3D-6688-436A-8CD3-5CC638B2C4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8000" y="4738500"/>
            <a:ext cx="1620000" cy="1620000"/>
          </a:xfrm>
          <a:prstGeom prst="rect">
            <a:avLst/>
          </a:prstGeom>
        </p:spPr>
      </p:pic>
      <p:pic>
        <p:nvPicPr>
          <p:cNvPr id="45" name="図 44" descr="カラフルな鳥&#10;&#10;自動的に生成された説明">
            <a:extLst>
              <a:ext uri="{FF2B5EF4-FFF2-40B4-BE49-F238E27FC236}">
                <a16:creationId xmlns:a16="http://schemas.microsoft.com/office/drawing/2014/main" id="{6B74053E-95FE-4991-88BA-0413F9D1158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68000" y="2619000"/>
            <a:ext cx="1620000" cy="1620000"/>
          </a:xfrm>
          <a:prstGeom prst="rect">
            <a:avLst/>
          </a:prstGeom>
        </p:spPr>
      </p:pic>
      <p:sp>
        <p:nvSpPr>
          <p:cNvPr id="65" name="テキスト ボックス 64">
            <a:extLst>
              <a:ext uri="{FF2B5EF4-FFF2-40B4-BE49-F238E27FC236}">
                <a16:creationId xmlns:a16="http://schemas.microsoft.com/office/drawing/2014/main" id="{EA56D3A2-B2AA-4EAA-86EC-0E0064E73DAA}"/>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66" name="テキスト ボックス 65">
            <a:extLst>
              <a:ext uri="{FF2B5EF4-FFF2-40B4-BE49-F238E27FC236}">
                <a16:creationId xmlns:a16="http://schemas.microsoft.com/office/drawing/2014/main" id="{31EBF2AB-0C5D-4BEA-BE93-2EC6836A1BB2}"/>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67" name="テキスト ボックス 66">
            <a:extLst>
              <a:ext uri="{FF2B5EF4-FFF2-40B4-BE49-F238E27FC236}">
                <a16:creationId xmlns:a16="http://schemas.microsoft.com/office/drawing/2014/main" id="{AD5F9442-4CAA-41A0-BCC9-799A5380F41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68" name="テキスト ボックス 67">
            <a:extLst>
              <a:ext uri="{FF2B5EF4-FFF2-40B4-BE49-F238E27FC236}">
                <a16:creationId xmlns:a16="http://schemas.microsoft.com/office/drawing/2014/main" id="{9FE80510-7EF6-409F-B6F7-8BCA03CEEDB7}"/>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69" name="テキスト ボックス 68">
            <a:extLst>
              <a:ext uri="{FF2B5EF4-FFF2-40B4-BE49-F238E27FC236}">
                <a16:creationId xmlns:a16="http://schemas.microsoft.com/office/drawing/2014/main" id="{C430ECC2-9F17-48D4-9909-AD8DCF36D8A9}"/>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spTree>
    <p:extLst>
      <p:ext uri="{BB962C8B-B14F-4D97-AF65-F5344CB8AC3E}">
        <p14:creationId xmlns:p14="http://schemas.microsoft.com/office/powerpoint/2010/main" val="2269981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medium sized black bird with one orange </a:t>
            </a:r>
            <a:br>
              <a:rPr kumimoji="1" lang="en-US" altLang="ja-JP" sz="2400" dirty="0"/>
            </a:br>
            <a:r>
              <a:rPr kumimoji="1" lang="en-US" altLang="ja-JP" sz="2400" dirty="0"/>
              <a:t>stripe on the wing, medium tarsus and medium beak</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52</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9" name="図 8" descr="カラフルな鳥&#10;&#10;自動的に生成された説明">
            <a:extLst>
              <a:ext uri="{FF2B5EF4-FFF2-40B4-BE49-F238E27FC236}">
                <a16:creationId xmlns:a16="http://schemas.microsoft.com/office/drawing/2014/main" id="{CAEA883C-A8EE-4E29-92CC-C53FB971E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0000" y="4738500"/>
            <a:ext cx="1620000" cy="1620000"/>
          </a:xfrm>
          <a:prstGeom prst="rect">
            <a:avLst/>
          </a:prstGeom>
        </p:spPr>
      </p:pic>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pic>
        <p:nvPicPr>
          <p:cNvPr id="13" name="図 12" descr="屋外, 動物, 鳥, 草 が含まれている画像&#10;&#10;自動的に生成された説明">
            <a:extLst>
              <a:ext uri="{FF2B5EF4-FFF2-40B4-BE49-F238E27FC236}">
                <a16:creationId xmlns:a16="http://schemas.microsoft.com/office/drawing/2014/main" id="{EE8AC7EA-4441-45B3-B99D-3E7B501687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000" y="4738500"/>
            <a:ext cx="1620000" cy="1620000"/>
          </a:xfrm>
          <a:prstGeom prst="rect">
            <a:avLst/>
          </a:prstGeom>
        </p:spPr>
      </p:pic>
      <p:pic>
        <p:nvPicPr>
          <p:cNvPr id="37" name="図 36" descr="鳥, 水, 動物, 座る が含まれている画像&#10;&#10;自動的に生成された説明">
            <a:extLst>
              <a:ext uri="{FF2B5EF4-FFF2-40B4-BE49-F238E27FC236}">
                <a16:creationId xmlns:a16="http://schemas.microsoft.com/office/drawing/2014/main" id="{FDACCEFF-4743-4D63-8729-DFE04B9DEA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0000" y="2619000"/>
            <a:ext cx="1620000" cy="1620000"/>
          </a:xfrm>
          <a:prstGeom prst="rect">
            <a:avLst/>
          </a:prstGeom>
        </p:spPr>
      </p:pic>
      <p:pic>
        <p:nvPicPr>
          <p:cNvPr id="38" name="図 37" descr="水の中にいる鳥&#10;&#10;自動的に生成された説明">
            <a:extLst>
              <a:ext uri="{FF2B5EF4-FFF2-40B4-BE49-F238E27FC236}">
                <a16:creationId xmlns:a16="http://schemas.microsoft.com/office/drawing/2014/main" id="{B0713479-1B8A-46E6-BB27-080003D139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7648" y="2618999"/>
            <a:ext cx="1620001" cy="1620001"/>
          </a:xfrm>
          <a:prstGeom prst="rect">
            <a:avLst/>
          </a:prstGeom>
        </p:spPr>
      </p:pic>
      <p:pic>
        <p:nvPicPr>
          <p:cNvPr id="40" name="図 39" descr="木の枝に止まっている鳥&#10;&#10;自動的に生成された説明">
            <a:extLst>
              <a:ext uri="{FF2B5EF4-FFF2-40B4-BE49-F238E27FC236}">
                <a16:creationId xmlns:a16="http://schemas.microsoft.com/office/drawing/2014/main" id="{8197056E-4424-4783-9075-7FE416E4E8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5298" y="2619000"/>
            <a:ext cx="1620000" cy="1620000"/>
          </a:xfrm>
          <a:prstGeom prst="rect">
            <a:avLst/>
          </a:prstGeom>
        </p:spPr>
      </p:pic>
      <p:pic>
        <p:nvPicPr>
          <p:cNvPr id="41" name="図 40" descr="カラフルな鳥&#10;&#10;自動的に生成された説明">
            <a:extLst>
              <a:ext uri="{FF2B5EF4-FFF2-40B4-BE49-F238E27FC236}">
                <a16:creationId xmlns:a16="http://schemas.microsoft.com/office/drawing/2014/main" id="{855983AD-C7C8-4D04-BCF0-59E6921036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72948" y="2619000"/>
            <a:ext cx="1620000" cy="1620000"/>
          </a:xfrm>
          <a:prstGeom prst="rect">
            <a:avLst/>
          </a:prstGeom>
        </p:spPr>
      </p:pic>
      <p:pic>
        <p:nvPicPr>
          <p:cNvPr id="42" name="図 41" descr="動物, 鳥, 立つ, 座る が含まれている画像&#10;&#10;自動的に生成された説明">
            <a:extLst>
              <a:ext uri="{FF2B5EF4-FFF2-40B4-BE49-F238E27FC236}">
                <a16:creationId xmlns:a16="http://schemas.microsoft.com/office/drawing/2014/main" id="{3FF83215-1512-4A34-A27D-CF13F3B805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598" y="2619000"/>
            <a:ext cx="1620000" cy="1620000"/>
          </a:xfrm>
          <a:prstGeom prst="rect">
            <a:avLst/>
          </a:prstGeom>
        </p:spPr>
      </p:pic>
      <p:pic>
        <p:nvPicPr>
          <p:cNvPr id="44" name="図 43" descr="水の中にいる鳥&#10;&#10;自動的に生成された説明">
            <a:extLst>
              <a:ext uri="{FF2B5EF4-FFF2-40B4-BE49-F238E27FC236}">
                <a16:creationId xmlns:a16="http://schemas.microsoft.com/office/drawing/2014/main" id="{26FF99A4-4BEF-4AF7-AF17-EBB59BC615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62000" y="4738500"/>
            <a:ext cx="1620000" cy="1620000"/>
          </a:xfrm>
          <a:prstGeom prst="rect">
            <a:avLst/>
          </a:prstGeom>
        </p:spPr>
      </p:pic>
      <p:pic>
        <p:nvPicPr>
          <p:cNvPr id="45" name="図 44" descr="カラフルな鳥&#10;&#10;自動的に生成された説明">
            <a:extLst>
              <a:ext uri="{FF2B5EF4-FFF2-40B4-BE49-F238E27FC236}">
                <a16:creationId xmlns:a16="http://schemas.microsoft.com/office/drawing/2014/main" id="{E05A6C2B-66B4-45A1-9FC7-A6EC40A97AA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4000" y="4738500"/>
            <a:ext cx="1620000" cy="1620000"/>
          </a:xfrm>
          <a:prstGeom prst="rect">
            <a:avLst/>
          </a:prstGeom>
        </p:spPr>
      </p:pic>
      <p:sp>
        <p:nvSpPr>
          <p:cNvPr id="58" name="テキスト ボックス 57">
            <a:extLst>
              <a:ext uri="{FF2B5EF4-FFF2-40B4-BE49-F238E27FC236}">
                <a16:creationId xmlns:a16="http://schemas.microsoft.com/office/drawing/2014/main" id="{5B60AD47-B04C-4D2F-957B-2F01E8CFB2BD}"/>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pic>
        <p:nvPicPr>
          <p:cNvPr id="47" name="図 46" descr="木の枝に止まっている鳥&#10;&#10;自動的に生成された説明">
            <a:extLst>
              <a:ext uri="{FF2B5EF4-FFF2-40B4-BE49-F238E27FC236}">
                <a16:creationId xmlns:a16="http://schemas.microsoft.com/office/drawing/2014/main" id="{AB900576-766B-40FB-940A-B0B21DA5158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68000" y="4738500"/>
            <a:ext cx="1620000" cy="1620000"/>
          </a:xfrm>
          <a:prstGeom prst="rect">
            <a:avLst/>
          </a:prstGeom>
        </p:spPr>
      </p:pic>
      <p:sp>
        <p:nvSpPr>
          <p:cNvPr id="57" name="テキスト ボックス 56">
            <a:extLst>
              <a:ext uri="{FF2B5EF4-FFF2-40B4-BE49-F238E27FC236}">
                <a16:creationId xmlns:a16="http://schemas.microsoft.com/office/drawing/2014/main" id="{26391401-15F7-460A-914A-44202C9B533D}"/>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59" name="テキスト ボックス 58">
            <a:extLst>
              <a:ext uri="{FF2B5EF4-FFF2-40B4-BE49-F238E27FC236}">
                <a16:creationId xmlns:a16="http://schemas.microsoft.com/office/drawing/2014/main" id="{282BC0FE-F979-4C78-9C46-F48699D9BB4B}"/>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60" name="テキスト ボックス 59">
            <a:extLst>
              <a:ext uri="{FF2B5EF4-FFF2-40B4-BE49-F238E27FC236}">
                <a16:creationId xmlns:a16="http://schemas.microsoft.com/office/drawing/2014/main" id="{F474EB88-7069-4AE1-A5AF-F9B28DDAC87B}"/>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61" name="テキスト ボックス 60">
            <a:extLst>
              <a:ext uri="{FF2B5EF4-FFF2-40B4-BE49-F238E27FC236}">
                <a16:creationId xmlns:a16="http://schemas.microsoft.com/office/drawing/2014/main" id="{689D3C07-DA5A-4418-A906-D9CB3484D05F}"/>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spTree>
    <p:extLst>
      <p:ext uri="{BB962C8B-B14F-4D97-AF65-F5344CB8AC3E}">
        <p14:creationId xmlns:p14="http://schemas.microsoft.com/office/powerpoint/2010/main" val="3603103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this bird has a black crown, </a:t>
            </a:r>
            <a:br>
              <a:rPr kumimoji="1" lang="en-US" altLang="ja-JP" sz="2400" dirty="0"/>
            </a:br>
            <a:r>
              <a:rPr kumimoji="1" lang="en-US" altLang="ja-JP" sz="2400" dirty="0"/>
              <a:t>yellow and black primaries, and a brown belly.</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53</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pic>
        <p:nvPicPr>
          <p:cNvPr id="6" name="図 5" descr="座る, 小さい, 鳥, 立つ が含まれている画像&#10;&#10;自動的に生成された説明">
            <a:extLst>
              <a:ext uri="{FF2B5EF4-FFF2-40B4-BE49-F238E27FC236}">
                <a16:creationId xmlns:a16="http://schemas.microsoft.com/office/drawing/2014/main" id="{F0038EDF-31C9-4246-908A-55BFE907A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0002" y="4738500"/>
            <a:ext cx="1620000" cy="1620000"/>
          </a:xfrm>
          <a:prstGeom prst="rect">
            <a:avLst/>
          </a:prstGeom>
        </p:spPr>
      </p:pic>
      <p:pic>
        <p:nvPicPr>
          <p:cNvPr id="12" name="図 11" descr="水の中にいる鳥&#10;&#10;自動的に生成された説明">
            <a:extLst>
              <a:ext uri="{FF2B5EF4-FFF2-40B4-BE49-F238E27FC236}">
                <a16:creationId xmlns:a16="http://schemas.microsoft.com/office/drawing/2014/main" id="{6A1F045A-783F-440A-B7A2-1739623065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0000" y="2619000"/>
            <a:ext cx="1620000" cy="1620000"/>
          </a:xfrm>
          <a:prstGeom prst="rect">
            <a:avLst/>
          </a:prstGeom>
        </p:spPr>
      </p:pic>
      <p:pic>
        <p:nvPicPr>
          <p:cNvPr id="16" name="図 15" descr="水の中にいる鳥&#10;&#10;自動的に生成された説明">
            <a:extLst>
              <a:ext uri="{FF2B5EF4-FFF2-40B4-BE49-F238E27FC236}">
                <a16:creationId xmlns:a16="http://schemas.microsoft.com/office/drawing/2014/main" id="{A2F336C6-30F5-4A2F-ADCC-14D3DFD691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6000" y="4738498"/>
            <a:ext cx="1620002" cy="1620002"/>
          </a:xfrm>
          <a:prstGeom prst="rect">
            <a:avLst/>
          </a:prstGeom>
        </p:spPr>
      </p:pic>
      <p:pic>
        <p:nvPicPr>
          <p:cNvPr id="19" name="図 18" descr="水の中にいる鳥&#10;&#10;自動的に生成された説明">
            <a:extLst>
              <a:ext uri="{FF2B5EF4-FFF2-40B4-BE49-F238E27FC236}">
                <a16:creationId xmlns:a16="http://schemas.microsoft.com/office/drawing/2014/main" id="{9469C29C-C933-4279-8643-29B458EA60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6000" y="2619000"/>
            <a:ext cx="1620000" cy="1620000"/>
          </a:xfrm>
          <a:prstGeom prst="rect">
            <a:avLst/>
          </a:prstGeom>
        </p:spPr>
      </p:pic>
      <p:pic>
        <p:nvPicPr>
          <p:cNvPr id="33" name="図 32" descr="水の中にいる鳥&#10;&#10;自動的に生成された説明">
            <a:extLst>
              <a:ext uri="{FF2B5EF4-FFF2-40B4-BE49-F238E27FC236}">
                <a16:creationId xmlns:a16="http://schemas.microsoft.com/office/drawing/2014/main" id="{3C88971E-310A-4305-9182-EC79F43564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2000" y="2619000"/>
            <a:ext cx="1620000" cy="1620000"/>
          </a:xfrm>
          <a:prstGeom prst="rect">
            <a:avLst/>
          </a:prstGeom>
        </p:spPr>
      </p:pic>
      <p:pic>
        <p:nvPicPr>
          <p:cNvPr id="38" name="図 37" descr="カラフルな鳥&#10;&#10;自動的に生成された説明">
            <a:extLst>
              <a:ext uri="{FF2B5EF4-FFF2-40B4-BE49-F238E27FC236}">
                <a16:creationId xmlns:a16="http://schemas.microsoft.com/office/drawing/2014/main" id="{44BFFEDD-17E1-45F7-BBBD-FE4BB3652B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000" y="2619000"/>
            <a:ext cx="1620000" cy="1620000"/>
          </a:xfrm>
          <a:prstGeom prst="rect">
            <a:avLst/>
          </a:prstGeom>
        </p:spPr>
      </p:pic>
      <p:pic>
        <p:nvPicPr>
          <p:cNvPr id="43" name="図 42" descr="カラフルな鳥&#10;&#10;自動的に生成された説明">
            <a:extLst>
              <a:ext uri="{FF2B5EF4-FFF2-40B4-BE49-F238E27FC236}">
                <a16:creationId xmlns:a16="http://schemas.microsoft.com/office/drawing/2014/main" id="{F0E470F1-2AE0-4A6B-BE5D-A27E4394AE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68000" y="2619000"/>
            <a:ext cx="1620000" cy="1620000"/>
          </a:xfrm>
          <a:prstGeom prst="rect">
            <a:avLst/>
          </a:prstGeom>
        </p:spPr>
      </p:pic>
      <p:pic>
        <p:nvPicPr>
          <p:cNvPr id="45" name="図 44" descr="水の中にいる鳥&#10;&#10;自動的に生成された説明">
            <a:extLst>
              <a:ext uri="{FF2B5EF4-FFF2-40B4-BE49-F238E27FC236}">
                <a16:creationId xmlns:a16="http://schemas.microsoft.com/office/drawing/2014/main" id="{35D664AB-3FF2-4D00-8388-54AEA88350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62000" y="4738500"/>
            <a:ext cx="1620000" cy="1620000"/>
          </a:xfrm>
          <a:prstGeom prst="rect">
            <a:avLst/>
          </a:prstGeom>
        </p:spPr>
      </p:pic>
      <p:pic>
        <p:nvPicPr>
          <p:cNvPr id="52" name="図 51" descr="水の中にいる鳥&#10;&#10;自動的に生成された説明">
            <a:extLst>
              <a:ext uri="{FF2B5EF4-FFF2-40B4-BE49-F238E27FC236}">
                <a16:creationId xmlns:a16="http://schemas.microsoft.com/office/drawing/2014/main" id="{688EE3FA-C1EF-4EE7-B47A-841F7878E35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8000" y="4738500"/>
            <a:ext cx="1620000" cy="1620000"/>
          </a:xfrm>
          <a:prstGeom prst="rect">
            <a:avLst/>
          </a:prstGeom>
        </p:spPr>
      </p:pic>
      <p:pic>
        <p:nvPicPr>
          <p:cNvPr id="51" name="図 50" descr="水の中にいる鳥&#10;&#10;自動的に生成された説明">
            <a:extLst>
              <a:ext uri="{FF2B5EF4-FFF2-40B4-BE49-F238E27FC236}">
                <a16:creationId xmlns:a16="http://schemas.microsoft.com/office/drawing/2014/main" id="{1FFE85C6-B96A-44B6-A2E7-9D0A9CAA33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4000" y="4738500"/>
            <a:ext cx="1620000" cy="1620000"/>
          </a:xfrm>
          <a:prstGeom prst="rect">
            <a:avLst/>
          </a:prstGeom>
        </p:spPr>
      </p:pic>
      <p:sp>
        <p:nvSpPr>
          <p:cNvPr id="59" name="テキスト ボックス 58">
            <a:extLst>
              <a:ext uri="{FF2B5EF4-FFF2-40B4-BE49-F238E27FC236}">
                <a16:creationId xmlns:a16="http://schemas.microsoft.com/office/drawing/2014/main" id="{9981D69F-C97B-4130-9CE6-8AA51C7DCDCC}"/>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60" name="テキスト ボックス 59">
            <a:extLst>
              <a:ext uri="{FF2B5EF4-FFF2-40B4-BE49-F238E27FC236}">
                <a16:creationId xmlns:a16="http://schemas.microsoft.com/office/drawing/2014/main" id="{5003160D-A87E-4D4B-AD32-E5BE9567311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61" name="テキスト ボックス 60">
            <a:extLst>
              <a:ext uri="{FF2B5EF4-FFF2-40B4-BE49-F238E27FC236}">
                <a16:creationId xmlns:a16="http://schemas.microsoft.com/office/drawing/2014/main" id="{7FB0C3D8-9181-42C6-BBBA-088BBF315841}"/>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62" name="テキスト ボックス 61">
            <a:extLst>
              <a:ext uri="{FF2B5EF4-FFF2-40B4-BE49-F238E27FC236}">
                <a16:creationId xmlns:a16="http://schemas.microsoft.com/office/drawing/2014/main" id="{0C8E83BD-AD8B-4C4D-9C16-6B9F2A33507C}"/>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63" name="テキスト ボックス 62">
            <a:extLst>
              <a:ext uri="{FF2B5EF4-FFF2-40B4-BE49-F238E27FC236}">
                <a16:creationId xmlns:a16="http://schemas.microsoft.com/office/drawing/2014/main" id="{63173C56-0CDC-4E68-88CE-6FD640A42E23}"/>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spTree>
    <p:extLst>
      <p:ext uri="{BB962C8B-B14F-4D97-AF65-F5344CB8AC3E}">
        <p14:creationId xmlns:p14="http://schemas.microsoft.com/office/powerpoint/2010/main" val="2116366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a distinct red bird with a blue head, </a:t>
            </a:r>
            <a:br>
              <a:rPr kumimoji="1" lang="en-US" altLang="ja-JP" sz="2400" dirty="0"/>
            </a:br>
            <a:r>
              <a:rPr kumimoji="1" lang="en-US" altLang="ja-JP" sz="2400" dirty="0"/>
              <a:t>green wings and a red </a:t>
            </a:r>
            <a:r>
              <a:rPr kumimoji="1" lang="en-US" altLang="ja-JP" sz="2400" dirty="0" err="1"/>
              <a:t>eyering</a:t>
            </a:r>
            <a:r>
              <a:rPr kumimoji="1" lang="en-US" altLang="ja-JP" sz="2400" dirty="0"/>
              <a:t>.</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54</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pic>
        <p:nvPicPr>
          <p:cNvPr id="7" name="図 6" descr="窓の前に立っている鳥&#10;&#10;自動的に生成された説明">
            <a:extLst>
              <a:ext uri="{FF2B5EF4-FFF2-40B4-BE49-F238E27FC236}">
                <a16:creationId xmlns:a16="http://schemas.microsoft.com/office/drawing/2014/main" id="{DCD83076-F88A-44B6-B815-E5CAD5857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0000" y="2619000"/>
            <a:ext cx="1620000" cy="1620000"/>
          </a:xfrm>
          <a:prstGeom prst="rect">
            <a:avLst/>
          </a:prstGeom>
        </p:spPr>
      </p:pic>
      <p:pic>
        <p:nvPicPr>
          <p:cNvPr id="9" name="図 8" descr="鳥, 魚, オウム が含まれている画像&#10;&#10;自動的に生成された説明">
            <a:extLst>
              <a:ext uri="{FF2B5EF4-FFF2-40B4-BE49-F238E27FC236}">
                <a16:creationId xmlns:a16="http://schemas.microsoft.com/office/drawing/2014/main" id="{648F4917-FB1D-4CE6-B03A-911C8E460B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0001" y="4738501"/>
            <a:ext cx="1620000" cy="1620000"/>
          </a:xfrm>
          <a:prstGeom prst="rect">
            <a:avLst/>
          </a:prstGeom>
        </p:spPr>
      </p:pic>
      <p:pic>
        <p:nvPicPr>
          <p:cNvPr id="12" name="図 11" descr="カラフルな鳥&#10;&#10;自動的に生成された説明">
            <a:extLst>
              <a:ext uri="{FF2B5EF4-FFF2-40B4-BE49-F238E27FC236}">
                <a16:creationId xmlns:a16="http://schemas.microsoft.com/office/drawing/2014/main" id="{16197E4D-5752-4917-A367-C734C79764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6001" y="4738501"/>
            <a:ext cx="1620000" cy="1620000"/>
          </a:xfrm>
          <a:prstGeom prst="rect">
            <a:avLst/>
          </a:prstGeom>
        </p:spPr>
      </p:pic>
      <p:pic>
        <p:nvPicPr>
          <p:cNvPr id="15" name="図 14" descr="カラフルな鳥&#10;&#10;自動的に生成された説明">
            <a:extLst>
              <a:ext uri="{FF2B5EF4-FFF2-40B4-BE49-F238E27FC236}">
                <a16:creationId xmlns:a16="http://schemas.microsoft.com/office/drawing/2014/main" id="{6B7AC8FB-BA9C-4099-9457-848A2755A5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6000" y="2619000"/>
            <a:ext cx="1620000" cy="1620000"/>
          </a:xfrm>
          <a:prstGeom prst="rect">
            <a:avLst/>
          </a:prstGeom>
        </p:spPr>
      </p:pic>
      <p:pic>
        <p:nvPicPr>
          <p:cNvPr id="17" name="図 16" descr="カラフルな鳥&#10;&#10;自動的に生成された説明">
            <a:extLst>
              <a:ext uri="{FF2B5EF4-FFF2-40B4-BE49-F238E27FC236}">
                <a16:creationId xmlns:a16="http://schemas.microsoft.com/office/drawing/2014/main" id="{D4D7A448-3E98-4723-8CB8-2353EADB78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2001" y="4738501"/>
            <a:ext cx="1620000" cy="1620000"/>
          </a:xfrm>
          <a:prstGeom prst="rect">
            <a:avLst/>
          </a:prstGeom>
        </p:spPr>
      </p:pic>
      <p:pic>
        <p:nvPicPr>
          <p:cNvPr id="33" name="図 32" descr="カラフルな鳥&#10;&#10;自動的に生成された説明">
            <a:extLst>
              <a:ext uri="{FF2B5EF4-FFF2-40B4-BE49-F238E27FC236}">
                <a16:creationId xmlns:a16="http://schemas.microsoft.com/office/drawing/2014/main" id="{695FC2AA-71A7-4ECD-9EC2-EDEF11C69F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2000" y="2619000"/>
            <a:ext cx="1620000" cy="1620000"/>
          </a:xfrm>
          <a:prstGeom prst="rect">
            <a:avLst/>
          </a:prstGeom>
        </p:spPr>
      </p:pic>
      <p:pic>
        <p:nvPicPr>
          <p:cNvPr id="36" name="図 35" descr="カラフル, 鳥, 魚, 立つ が含まれている画像&#10;&#10;自動的に生成された説明">
            <a:extLst>
              <a:ext uri="{FF2B5EF4-FFF2-40B4-BE49-F238E27FC236}">
                <a16:creationId xmlns:a16="http://schemas.microsoft.com/office/drawing/2014/main" id="{81683FFB-B08E-419C-ABBB-4634490E7F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000" y="4738500"/>
            <a:ext cx="1620001" cy="1620001"/>
          </a:xfrm>
          <a:prstGeom prst="rect">
            <a:avLst/>
          </a:prstGeom>
        </p:spPr>
      </p:pic>
      <p:pic>
        <p:nvPicPr>
          <p:cNvPr id="39" name="図 38" descr="カラフルな鳥&#10;&#10;自動的に生成された説明">
            <a:extLst>
              <a:ext uri="{FF2B5EF4-FFF2-40B4-BE49-F238E27FC236}">
                <a16:creationId xmlns:a16="http://schemas.microsoft.com/office/drawing/2014/main" id="{92F568E9-77D6-4B2C-8753-098CFA2895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4000" y="2619000"/>
            <a:ext cx="1620000" cy="1620000"/>
          </a:xfrm>
          <a:prstGeom prst="rect">
            <a:avLst/>
          </a:prstGeom>
        </p:spPr>
      </p:pic>
      <p:pic>
        <p:nvPicPr>
          <p:cNvPr id="41" name="図 40" descr="カラフルな鳥&#10;&#10;自動的に生成された説明">
            <a:extLst>
              <a:ext uri="{FF2B5EF4-FFF2-40B4-BE49-F238E27FC236}">
                <a16:creationId xmlns:a16="http://schemas.microsoft.com/office/drawing/2014/main" id="{A5C241C5-A879-4D8B-857D-508609712D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8001" y="4738501"/>
            <a:ext cx="1620000" cy="1620000"/>
          </a:xfrm>
          <a:prstGeom prst="rect">
            <a:avLst/>
          </a:prstGeom>
        </p:spPr>
      </p:pic>
      <p:pic>
        <p:nvPicPr>
          <p:cNvPr id="44" name="図 43" descr="カラフルな鳥&#10;&#10;自動的に生成された説明">
            <a:extLst>
              <a:ext uri="{FF2B5EF4-FFF2-40B4-BE49-F238E27FC236}">
                <a16:creationId xmlns:a16="http://schemas.microsoft.com/office/drawing/2014/main" id="{EF62F2DD-908F-4FDD-AD38-2D397A563E8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68000" y="2619000"/>
            <a:ext cx="1620000" cy="1620000"/>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spTree>
    <p:extLst>
      <p:ext uri="{BB962C8B-B14F-4D97-AF65-F5344CB8AC3E}">
        <p14:creationId xmlns:p14="http://schemas.microsoft.com/office/powerpoint/2010/main" val="16635237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実験結果</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55</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3"/>
            <a:ext cx="7886700" cy="562317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a:t>
            </a:r>
            <a:r>
              <a:rPr lang="en-US" altLang="ja-JP" dirty="0"/>
              <a:t>2</a:t>
            </a:r>
          </a:p>
          <a:p>
            <a:pPr lvl="1" fontAlgn="auto">
              <a:spcAft>
                <a:spcPts val="0"/>
              </a:spcAft>
            </a:pPr>
            <a:r>
              <a:rPr lang="ja-JP" altLang="en-US" sz="2800" dirty="0"/>
              <a:t>未知語を含んだキャプション入力による</a:t>
            </a:r>
            <a:br>
              <a:rPr lang="en-US" altLang="ja-JP" sz="2800" dirty="0"/>
            </a:br>
            <a:r>
              <a:rPr lang="ja-JP" altLang="en-US" sz="2800" dirty="0"/>
              <a:t>生成画像</a:t>
            </a:r>
            <a:endParaRPr lang="en-US" altLang="ja-JP" sz="2800" dirty="0"/>
          </a:p>
          <a:p>
            <a:pPr marL="685800" lvl="2" indent="0" fontAlgn="auto">
              <a:spcAft>
                <a:spcPts val="0"/>
              </a:spcAft>
              <a:buNone/>
            </a:pPr>
            <a:r>
              <a:rPr lang="en-US" altLang="ja-JP" sz="2400" dirty="0"/>
              <a:t>“this bird has [unlearned color] [parts]”</a:t>
            </a:r>
          </a:p>
          <a:p>
            <a:pPr lvl="2" fontAlgn="auto">
              <a:spcAft>
                <a:spcPts val="0"/>
              </a:spcAft>
            </a:pPr>
            <a:endParaRPr lang="en-US" altLang="ja-JP" sz="2800" dirty="0"/>
          </a:p>
          <a:p>
            <a:pPr marL="685800" lvl="2" indent="0" fontAlgn="auto">
              <a:spcAft>
                <a:spcPts val="0"/>
              </a:spcAft>
              <a:buNone/>
            </a:pPr>
            <a:r>
              <a:rPr lang="en-US" altLang="ja-JP" sz="2400" dirty="0"/>
              <a:t>ex)</a:t>
            </a:r>
            <a:r>
              <a:rPr lang="en-US" altLang="ja-JP" sz="2400" dirty="0" err="1"/>
              <a:t>deeppink</a:t>
            </a:r>
            <a:br>
              <a:rPr lang="en-US" altLang="ja-JP" sz="2400" dirty="0"/>
            </a:br>
            <a:br>
              <a:rPr lang="en-US" altLang="ja-JP" sz="2400" dirty="0"/>
            </a:br>
            <a:r>
              <a:rPr lang="en-US" altLang="ja-JP" sz="2400" dirty="0"/>
              <a:t>   </a:t>
            </a:r>
            <a:r>
              <a:rPr lang="en-US" altLang="ja-JP" sz="2400" dirty="0" err="1"/>
              <a:t>deepskyblue</a:t>
            </a:r>
            <a:br>
              <a:rPr lang="en-US" altLang="ja-JP" sz="2400" dirty="0"/>
            </a:br>
            <a:br>
              <a:rPr lang="en-US" altLang="ja-JP" sz="2400" dirty="0"/>
            </a:br>
            <a:r>
              <a:rPr lang="en-US" altLang="ja-JP" sz="2400" dirty="0"/>
              <a:t>   </a:t>
            </a:r>
            <a:r>
              <a:rPr lang="en-US" altLang="ja-JP" sz="2400" dirty="0" err="1"/>
              <a:t>orangered</a:t>
            </a:r>
            <a:br>
              <a:rPr lang="en-US" altLang="ja-JP" sz="2400" dirty="0"/>
            </a:br>
            <a:br>
              <a:rPr lang="en-US" altLang="ja-JP" sz="2400" dirty="0"/>
            </a:br>
            <a:r>
              <a:rPr lang="en-US" altLang="ja-JP" sz="2400" dirty="0"/>
              <a:t>   </a:t>
            </a:r>
            <a:r>
              <a:rPr lang="en-US" altLang="ja-JP" sz="2400" dirty="0" err="1"/>
              <a:t>novajowhite</a:t>
            </a:r>
            <a:endParaRPr lang="en-US" altLang="ja-JP" sz="2400" dirty="0"/>
          </a:p>
        </p:txBody>
      </p:sp>
    </p:spTree>
    <p:extLst>
      <p:ext uri="{BB962C8B-B14F-4D97-AF65-F5344CB8AC3E}">
        <p14:creationId xmlns:p14="http://schemas.microsoft.com/office/powerpoint/2010/main" val="2288587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実験結果</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56</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3"/>
            <a:ext cx="7886700" cy="564811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a:t>
            </a:r>
            <a:r>
              <a:rPr lang="en-US" altLang="ja-JP" dirty="0"/>
              <a:t>2</a:t>
            </a:r>
          </a:p>
          <a:p>
            <a:pPr lvl="1" fontAlgn="auto">
              <a:spcAft>
                <a:spcPts val="0"/>
              </a:spcAft>
            </a:pPr>
            <a:r>
              <a:rPr lang="ja-JP" altLang="en-US" sz="2800" dirty="0"/>
              <a:t>未知語を含んだキャプション入力による</a:t>
            </a:r>
            <a:br>
              <a:rPr lang="en-US" altLang="ja-JP" sz="2800" dirty="0"/>
            </a:br>
            <a:r>
              <a:rPr lang="ja-JP" altLang="en-US" sz="2800" dirty="0"/>
              <a:t>生成画像</a:t>
            </a:r>
            <a:endParaRPr lang="en-US" altLang="ja-JP" sz="2800" dirty="0"/>
          </a:p>
          <a:p>
            <a:pPr marL="685800" lvl="2" indent="0" fontAlgn="auto">
              <a:spcAft>
                <a:spcPts val="0"/>
              </a:spcAft>
              <a:buNone/>
            </a:pPr>
            <a:r>
              <a:rPr lang="en-US" altLang="ja-JP" sz="2400" dirty="0"/>
              <a:t>“this bird has [unlearned color] [parts]”</a:t>
            </a:r>
            <a:endParaRPr lang="en-US" altLang="ja-JP" dirty="0"/>
          </a:p>
          <a:p>
            <a:pPr marL="685800" lvl="2" indent="0" fontAlgn="auto">
              <a:spcAft>
                <a:spcPts val="0"/>
              </a:spcAft>
              <a:buNone/>
            </a:pPr>
            <a:endParaRPr lang="en-US" altLang="ja-JP" sz="2800" dirty="0"/>
          </a:p>
          <a:p>
            <a:pPr marL="685800" lvl="2" indent="0" fontAlgn="auto">
              <a:spcAft>
                <a:spcPts val="0"/>
              </a:spcAft>
              <a:buNone/>
            </a:pPr>
            <a:r>
              <a:rPr lang="en-US" altLang="ja-JP" sz="2400" dirty="0"/>
              <a:t>ex)</a:t>
            </a:r>
            <a:r>
              <a:rPr lang="en-US" altLang="ja-JP" sz="2400" dirty="0" err="1"/>
              <a:t>deeppink</a:t>
            </a:r>
            <a:r>
              <a:rPr lang="en-US" altLang="ja-JP" sz="2400" dirty="0"/>
              <a:t> </a:t>
            </a:r>
            <a:r>
              <a:rPr lang="ja-JP" altLang="en-US" sz="2400" dirty="0"/>
              <a:t>≒ </a:t>
            </a:r>
            <a:r>
              <a:rPr lang="en-US" altLang="ja-JP" sz="2400" dirty="0"/>
              <a:t>pink?</a:t>
            </a:r>
            <a:br>
              <a:rPr lang="en-US" altLang="ja-JP" sz="2400" dirty="0"/>
            </a:br>
            <a:br>
              <a:rPr lang="en-US" altLang="ja-JP" sz="2400" dirty="0"/>
            </a:br>
            <a:r>
              <a:rPr lang="en-US" altLang="ja-JP" sz="2400" dirty="0"/>
              <a:t>   </a:t>
            </a:r>
            <a:r>
              <a:rPr lang="en-US" altLang="ja-JP" sz="2400" dirty="0" err="1"/>
              <a:t>deepskyblue</a:t>
            </a:r>
            <a:r>
              <a:rPr lang="en-US" altLang="ja-JP" sz="2400" dirty="0"/>
              <a:t> </a:t>
            </a:r>
            <a:r>
              <a:rPr lang="ja-JP" altLang="en-US" sz="2400" dirty="0"/>
              <a:t>≒ </a:t>
            </a:r>
            <a:r>
              <a:rPr lang="en-US" altLang="ja-JP" sz="2400" dirty="0" err="1"/>
              <a:t>skyblue</a:t>
            </a:r>
            <a:r>
              <a:rPr lang="en-US" altLang="ja-JP" sz="2400" dirty="0"/>
              <a:t>? or blue?</a:t>
            </a:r>
            <a:br>
              <a:rPr lang="en-US" altLang="ja-JP" sz="2400" dirty="0"/>
            </a:br>
            <a:br>
              <a:rPr lang="en-US" altLang="ja-JP" sz="2400" dirty="0"/>
            </a:br>
            <a:r>
              <a:rPr lang="en-US" altLang="ja-JP" sz="2400" dirty="0"/>
              <a:t>   </a:t>
            </a:r>
            <a:r>
              <a:rPr lang="en-US" altLang="ja-JP" sz="2400" dirty="0" err="1"/>
              <a:t>orangered</a:t>
            </a:r>
            <a:r>
              <a:rPr lang="en-US" altLang="ja-JP" sz="2400" dirty="0"/>
              <a:t> </a:t>
            </a:r>
            <a:r>
              <a:rPr lang="ja-JP" altLang="en-US" sz="2400" dirty="0"/>
              <a:t>＝ </a:t>
            </a:r>
            <a:r>
              <a:rPr lang="en-US" altLang="ja-JP" sz="2400" dirty="0"/>
              <a:t>orange? + red?</a:t>
            </a:r>
            <a:br>
              <a:rPr lang="en-US" altLang="ja-JP" sz="2400" dirty="0"/>
            </a:br>
            <a:br>
              <a:rPr lang="en-US" altLang="ja-JP" sz="2400" dirty="0"/>
            </a:br>
            <a:r>
              <a:rPr lang="en-US" altLang="ja-JP" sz="2400" dirty="0"/>
              <a:t>   </a:t>
            </a:r>
            <a:r>
              <a:rPr lang="en-US" altLang="ja-JP" sz="2400" dirty="0" err="1"/>
              <a:t>novajowhite</a:t>
            </a:r>
            <a:r>
              <a:rPr lang="en-US" altLang="ja-JP" sz="2400" dirty="0"/>
              <a:t> </a:t>
            </a:r>
            <a:r>
              <a:rPr lang="ja-JP" altLang="en-US" sz="2400" dirty="0"/>
              <a:t>≒ </a:t>
            </a:r>
            <a:r>
              <a:rPr lang="en-US" altLang="ja-JP" sz="2400" dirty="0"/>
              <a:t>white!?</a:t>
            </a:r>
          </a:p>
        </p:txBody>
      </p:sp>
    </p:spTree>
    <p:extLst>
      <p:ext uri="{BB962C8B-B14F-4D97-AF65-F5344CB8AC3E}">
        <p14:creationId xmlns:p14="http://schemas.microsoft.com/office/powerpoint/2010/main" val="39041398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実験結果</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57</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49" y="1538243"/>
            <a:ext cx="8544445" cy="45032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a:t>
            </a:r>
            <a:r>
              <a:rPr lang="en-US" altLang="ja-JP" dirty="0"/>
              <a:t>2</a:t>
            </a:r>
          </a:p>
          <a:p>
            <a:pPr lvl="1" fontAlgn="auto">
              <a:spcAft>
                <a:spcPts val="0"/>
              </a:spcAft>
            </a:pPr>
            <a:r>
              <a:rPr lang="ja-JP" altLang="en-US" sz="2800" dirty="0"/>
              <a:t>各未知語の </a:t>
            </a:r>
            <a:r>
              <a:rPr lang="en-US" altLang="ja-JP" sz="2800" dirty="0"/>
              <a:t>most similar</a:t>
            </a:r>
            <a:endParaRPr lang="en-US" altLang="ja-JP" sz="2400" dirty="0"/>
          </a:p>
          <a:p>
            <a:pPr lvl="1" fontAlgn="auto">
              <a:spcAft>
                <a:spcPts val="0"/>
              </a:spcAft>
            </a:pPr>
            <a:endParaRPr lang="en-US" altLang="ja-JP" sz="2800" dirty="0"/>
          </a:p>
        </p:txBody>
      </p:sp>
      <p:graphicFrame>
        <p:nvGraphicFramePr>
          <p:cNvPr id="6" name="表 8">
            <a:extLst>
              <a:ext uri="{FF2B5EF4-FFF2-40B4-BE49-F238E27FC236}">
                <a16:creationId xmlns:a16="http://schemas.microsoft.com/office/drawing/2014/main" id="{0645D8BC-6967-4B2B-9651-03418BA6B06F}"/>
              </a:ext>
            </a:extLst>
          </p:cNvPr>
          <p:cNvGraphicFramePr>
            <a:graphicFrameLocks noGrp="1"/>
          </p:cNvGraphicFramePr>
          <p:nvPr>
            <p:extLst>
              <p:ext uri="{D42A27DB-BD31-4B8C-83A1-F6EECF244321}">
                <p14:modId xmlns:p14="http://schemas.microsoft.com/office/powerpoint/2010/main" val="1779652202"/>
              </p:ext>
            </p:extLst>
          </p:nvPr>
        </p:nvGraphicFramePr>
        <p:xfrm>
          <a:off x="900065" y="2591112"/>
          <a:ext cx="7776000" cy="3337200"/>
        </p:xfrm>
        <a:graphic>
          <a:graphicData uri="http://schemas.openxmlformats.org/drawingml/2006/table">
            <a:tbl>
              <a:tblPr bandRow="1">
                <a:tableStyleId>{5C22544A-7EE6-4342-B048-85BDC9FD1C3A}</a:tableStyleId>
              </a:tblPr>
              <a:tblGrid>
                <a:gridCol w="2160000">
                  <a:extLst>
                    <a:ext uri="{9D8B030D-6E8A-4147-A177-3AD203B41FA5}">
                      <a16:colId xmlns:a16="http://schemas.microsoft.com/office/drawing/2014/main" val="2886353939"/>
                    </a:ext>
                  </a:extLst>
                </a:gridCol>
                <a:gridCol w="1872000">
                  <a:extLst>
                    <a:ext uri="{9D8B030D-6E8A-4147-A177-3AD203B41FA5}">
                      <a16:colId xmlns:a16="http://schemas.microsoft.com/office/drawing/2014/main" val="3780199695"/>
                    </a:ext>
                  </a:extLst>
                </a:gridCol>
                <a:gridCol w="1872000">
                  <a:extLst>
                    <a:ext uri="{9D8B030D-6E8A-4147-A177-3AD203B41FA5}">
                      <a16:colId xmlns:a16="http://schemas.microsoft.com/office/drawing/2014/main" val="2495626508"/>
                    </a:ext>
                  </a:extLst>
                </a:gridCol>
                <a:gridCol w="1872000">
                  <a:extLst>
                    <a:ext uri="{9D8B030D-6E8A-4147-A177-3AD203B41FA5}">
                      <a16:colId xmlns:a16="http://schemas.microsoft.com/office/drawing/2014/main" val="3231993373"/>
                    </a:ext>
                  </a:extLst>
                </a:gridCol>
              </a:tblGrid>
              <a:tr h="432000">
                <a:tc>
                  <a:txBody>
                    <a:bodyPr/>
                    <a:lstStyle/>
                    <a:p>
                      <a:pPr algn="ctr"/>
                      <a:r>
                        <a:rPr kumimoji="1" lang="en-US" altLang="ja-JP" sz="2400" dirty="0">
                          <a:solidFill>
                            <a:schemeClr val="bg1"/>
                          </a:solidFill>
                          <a:latin typeface="+mn-ea"/>
                          <a:ea typeface="+mn-ea"/>
                        </a:rPr>
                        <a:t>most similar</a:t>
                      </a:r>
                    </a:p>
                  </a:txBody>
                  <a:tcPr anchor="ctr">
                    <a:noFill/>
                  </a:tcPr>
                </a:tc>
                <a:tc>
                  <a:txBody>
                    <a:bodyPr/>
                    <a:lstStyle/>
                    <a:p>
                      <a:pPr algn="ctr"/>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a:txBody>
                  <a:tcPr anchor="ctr">
                    <a:noFill/>
                  </a:tcPr>
                </a:tc>
                <a:extLst>
                  <a:ext uri="{0D108BD9-81ED-4DB2-BD59-A6C34878D82A}">
                    <a16:rowId xmlns:a16="http://schemas.microsoft.com/office/drawing/2014/main" val="1636633307"/>
                  </a:ext>
                </a:extLst>
              </a:tr>
              <a:tr h="720000">
                <a:tc>
                  <a:txBody>
                    <a:bodyPr/>
                    <a:lstStyle/>
                    <a:p>
                      <a:pPr algn="ctr"/>
                      <a:r>
                        <a:rPr kumimoji="1" lang="en-US" altLang="ja-JP" sz="2400" dirty="0" err="1">
                          <a:solidFill>
                            <a:schemeClr val="bg1"/>
                          </a:solidFill>
                          <a:latin typeface="+mn-ea"/>
                          <a:ea typeface="+mn-ea"/>
                        </a:rPr>
                        <a:t>deeppink</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a:solidFill>
                            <a:schemeClr val="bg1"/>
                          </a:solidFill>
                          <a:latin typeface="+mn-ea"/>
                          <a:ea typeface="+mn-ea"/>
                        </a:rPr>
                        <a:t>pink</a:t>
                      </a:r>
                    </a:p>
                  </a:txBody>
                  <a:tcPr anchor="ctr">
                    <a:noFill/>
                  </a:tcPr>
                </a:tc>
                <a:tc>
                  <a:txBody>
                    <a:bodyPr/>
                    <a:lstStyle/>
                    <a:p>
                      <a:pPr algn="ctr"/>
                      <a:r>
                        <a:rPr kumimoji="1" lang="en-US" altLang="ja-JP" sz="2400" dirty="0">
                          <a:solidFill>
                            <a:schemeClr val="bg1"/>
                          </a:solidFill>
                          <a:latin typeface="+mn-ea"/>
                          <a:ea typeface="+mn-ea"/>
                        </a:rPr>
                        <a:t>pink</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a:solidFill>
                            <a:schemeClr val="bg1"/>
                          </a:solidFill>
                          <a:latin typeface="+mn-ea"/>
                          <a:ea typeface="+mn-ea"/>
                        </a:rPr>
                        <a:t>Pink</a:t>
                      </a:r>
                      <a:endParaRPr kumimoji="1" lang="ja-JP" altLang="en-US" sz="2400" dirty="0">
                        <a:solidFill>
                          <a:schemeClr val="bg1"/>
                        </a:solidFill>
                        <a:latin typeface="+mn-ea"/>
                        <a:ea typeface="+mn-ea"/>
                      </a:endParaRPr>
                    </a:p>
                  </a:txBody>
                  <a:tcPr anchor="ctr">
                    <a:noFill/>
                  </a:tcPr>
                </a:tc>
                <a:extLst>
                  <a:ext uri="{0D108BD9-81ED-4DB2-BD59-A6C34878D82A}">
                    <a16:rowId xmlns:a16="http://schemas.microsoft.com/office/drawing/2014/main" val="3312640986"/>
                  </a:ext>
                </a:extLst>
              </a:tr>
              <a:tr h="720000">
                <a:tc>
                  <a:txBody>
                    <a:bodyPr/>
                    <a:lstStyle/>
                    <a:p>
                      <a:pPr algn="ctr"/>
                      <a:r>
                        <a:rPr kumimoji="1" lang="en-US" altLang="ja-JP" sz="2400" dirty="0" err="1">
                          <a:solidFill>
                            <a:schemeClr val="bg1"/>
                          </a:solidFill>
                          <a:latin typeface="+mn-ea"/>
                          <a:ea typeface="+mn-ea"/>
                        </a:rPr>
                        <a:t>deepskyblue</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err="1">
                          <a:solidFill>
                            <a:schemeClr val="bg1"/>
                          </a:solidFill>
                          <a:latin typeface="+mn-ea"/>
                          <a:ea typeface="+mn-ea"/>
                        </a:rPr>
                        <a:t>SkyBlue</a:t>
                      </a:r>
                      <a:endParaRPr kumimoji="1" lang="en-US" altLang="ja-JP" sz="2400" dirty="0">
                        <a:solidFill>
                          <a:schemeClr val="bg1"/>
                        </a:solidFill>
                        <a:latin typeface="+mn-ea"/>
                        <a:ea typeface="+mn-ea"/>
                      </a:endParaRPr>
                    </a:p>
                  </a:txBody>
                  <a:tcPr anchor="ctr">
                    <a:noFill/>
                  </a:tcPr>
                </a:tc>
                <a:tc>
                  <a:txBody>
                    <a:bodyPr/>
                    <a:lstStyle/>
                    <a:p>
                      <a:pPr algn="ctr"/>
                      <a:r>
                        <a:rPr kumimoji="1" lang="en-US" altLang="ja-JP" sz="2400" dirty="0" err="1">
                          <a:solidFill>
                            <a:schemeClr val="bg1"/>
                          </a:solidFill>
                          <a:latin typeface="+mn-ea"/>
                          <a:ea typeface="+mn-ea"/>
                        </a:rPr>
                        <a:t>cnblue</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err="1">
                          <a:solidFill>
                            <a:schemeClr val="bg1"/>
                          </a:solidFill>
                          <a:latin typeface="+mn-ea"/>
                          <a:ea typeface="+mn-ea"/>
                        </a:rPr>
                        <a:t>Skyblue</a:t>
                      </a:r>
                      <a:endParaRPr kumimoji="1" lang="ja-JP" altLang="en-US" sz="2400" dirty="0">
                        <a:solidFill>
                          <a:schemeClr val="bg1"/>
                        </a:solidFill>
                        <a:latin typeface="+mn-ea"/>
                        <a:ea typeface="+mn-ea"/>
                      </a:endParaRPr>
                    </a:p>
                  </a:txBody>
                  <a:tcPr anchor="ctr">
                    <a:noFill/>
                  </a:tcPr>
                </a:tc>
                <a:extLst>
                  <a:ext uri="{0D108BD9-81ED-4DB2-BD59-A6C34878D82A}">
                    <a16:rowId xmlns:a16="http://schemas.microsoft.com/office/drawing/2014/main" val="1299637246"/>
                  </a:ext>
                </a:extLst>
              </a:tr>
              <a:tr h="720000">
                <a:tc>
                  <a:txBody>
                    <a:bodyPr/>
                    <a:lstStyle/>
                    <a:p>
                      <a:pPr algn="ctr"/>
                      <a:r>
                        <a:rPr kumimoji="1" lang="en-US" altLang="ja-JP" sz="2400" dirty="0" err="1">
                          <a:solidFill>
                            <a:schemeClr val="bg1"/>
                          </a:solidFill>
                          <a:latin typeface="+mn-ea"/>
                          <a:ea typeface="+mn-ea"/>
                        </a:rPr>
                        <a:t>orangered</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a:solidFill>
                            <a:schemeClr val="bg1"/>
                          </a:solidFill>
                          <a:latin typeface="+mn-ea"/>
                          <a:ea typeface="+mn-ea"/>
                        </a:rPr>
                        <a:t>angered</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err="1">
                          <a:solidFill>
                            <a:schemeClr val="bg1"/>
                          </a:solidFill>
                          <a:latin typeface="+mn-ea"/>
                          <a:ea typeface="+mn-ea"/>
                        </a:rPr>
                        <a:t>orangerie</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err="1">
                          <a:solidFill>
                            <a:schemeClr val="bg1"/>
                          </a:solidFill>
                          <a:latin typeface="+mn-ea"/>
                          <a:ea typeface="+mn-ea"/>
                        </a:rPr>
                        <a:t>darkorange</a:t>
                      </a:r>
                      <a:endParaRPr kumimoji="1" lang="ja-JP" altLang="en-US" sz="2400" dirty="0">
                        <a:solidFill>
                          <a:schemeClr val="bg1"/>
                        </a:solidFill>
                        <a:latin typeface="+mn-ea"/>
                        <a:ea typeface="+mn-ea"/>
                      </a:endParaRPr>
                    </a:p>
                  </a:txBody>
                  <a:tcPr anchor="ctr">
                    <a:noFill/>
                  </a:tcPr>
                </a:tc>
                <a:extLst>
                  <a:ext uri="{0D108BD9-81ED-4DB2-BD59-A6C34878D82A}">
                    <a16:rowId xmlns:a16="http://schemas.microsoft.com/office/drawing/2014/main" val="170783483"/>
                  </a:ext>
                </a:extLst>
              </a:tr>
              <a:tr h="720000">
                <a:tc>
                  <a:txBody>
                    <a:bodyPr/>
                    <a:lstStyle/>
                    <a:p>
                      <a:pPr algn="ctr"/>
                      <a:r>
                        <a:rPr kumimoji="1" lang="en-US" altLang="ja-JP" sz="2400" dirty="0" err="1">
                          <a:solidFill>
                            <a:schemeClr val="bg1"/>
                          </a:solidFill>
                          <a:latin typeface="+mn-ea"/>
                          <a:ea typeface="+mn-ea"/>
                        </a:rPr>
                        <a:t>navajowhite</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a:solidFill>
                            <a:schemeClr val="bg1"/>
                          </a:solidFill>
                          <a:latin typeface="+mn-ea"/>
                          <a:ea typeface="+mn-ea"/>
                        </a:rPr>
                        <a:t>White</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err="1">
                          <a:solidFill>
                            <a:schemeClr val="bg1"/>
                          </a:solidFill>
                          <a:latin typeface="+mn-ea"/>
                          <a:ea typeface="+mn-ea"/>
                        </a:rPr>
                        <a:t>navajo</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a:solidFill>
                            <a:schemeClr val="bg1"/>
                          </a:solidFill>
                          <a:latin typeface="+mn-ea"/>
                          <a:ea typeface="+mn-ea"/>
                        </a:rPr>
                        <a:t>White</a:t>
                      </a:r>
                      <a:endParaRPr kumimoji="1" lang="ja-JP" altLang="en-US" sz="2400" dirty="0">
                        <a:solidFill>
                          <a:schemeClr val="bg1"/>
                        </a:solidFill>
                        <a:latin typeface="+mn-ea"/>
                        <a:ea typeface="+mn-ea"/>
                      </a:endParaRPr>
                    </a:p>
                  </a:txBody>
                  <a:tcPr anchor="ctr">
                    <a:noFill/>
                  </a:tcPr>
                </a:tc>
                <a:extLst>
                  <a:ext uri="{0D108BD9-81ED-4DB2-BD59-A6C34878D82A}">
                    <a16:rowId xmlns:a16="http://schemas.microsoft.com/office/drawing/2014/main" val="1233542981"/>
                  </a:ext>
                </a:extLst>
              </a:tr>
            </a:tbl>
          </a:graphicData>
        </a:graphic>
      </p:graphicFrame>
      <p:sp>
        <p:nvSpPr>
          <p:cNvPr id="3" name="テキスト ボックス 2">
            <a:extLst>
              <a:ext uri="{FF2B5EF4-FFF2-40B4-BE49-F238E27FC236}">
                <a16:creationId xmlns:a16="http://schemas.microsoft.com/office/drawing/2014/main" id="{6DCE66BD-71EC-4C3F-97F1-CBFB353204F6}"/>
              </a:ext>
            </a:extLst>
          </p:cNvPr>
          <p:cNvSpPr txBox="1"/>
          <p:nvPr/>
        </p:nvSpPr>
        <p:spPr>
          <a:xfrm>
            <a:off x="1967644" y="6041457"/>
            <a:ext cx="5866453" cy="646331"/>
          </a:xfrm>
          <a:prstGeom prst="rect">
            <a:avLst/>
          </a:prstGeom>
          <a:noFill/>
        </p:spPr>
        <p:txBody>
          <a:bodyPr wrap="square" rtlCol="0">
            <a:spAutoFit/>
          </a:bodyPr>
          <a:lstStyle/>
          <a:p>
            <a:r>
              <a:rPr lang="en-US" altLang="ja-JP" dirty="0">
                <a:solidFill>
                  <a:schemeClr val="bg1"/>
                </a:solidFill>
                <a:latin typeface="+mn-ea"/>
                <a:ea typeface="+mn-ea"/>
              </a:rPr>
              <a:t>※</a:t>
            </a:r>
            <a:r>
              <a:rPr lang="ja-JP" altLang="en-US" dirty="0">
                <a:solidFill>
                  <a:schemeClr val="bg1"/>
                </a:solidFill>
                <a:latin typeface="+mn-ea"/>
                <a:ea typeface="+mn-ea"/>
              </a:rPr>
              <a:t>従来手法では未知語がそもそも入力されず除外される</a:t>
            </a:r>
            <a:br>
              <a:rPr lang="en-US" altLang="ja-JP" dirty="0">
                <a:solidFill>
                  <a:schemeClr val="bg1"/>
                </a:solidFill>
                <a:latin typeface="+mn-ea"/>
                <a:ea typeface="+mn-ea"/>
              </a:rPr>
            </a:br>
            <a:r>
              <a:rPr lang="en-US" altLang="ja-JP" dirty="0">
                <a:solidFill>
                  <a:schemeClr val="bg1"/>
                </a:solidFill>
                <a:latin typeface="+mn-ea"/>
                <a:ea typeface="+mn-ea"/>
              </a:rPr>
              <a:t>※</a:t>
            </a:r>
            <a:r>
              <a:rPr lang="en-US" altLang="ja-JP" dirty="0" err="1">
                <a:solidFill>
                  <a:schemeClr val="bg1"/>
                </a:solidFill>
                <a:latin typeface="+mn-ea"/>
                <a:ea typeface="+mn-ea"/>
              </a:rPr>
              <a:t>ElMo</a:t>
            </a:r>
            <a:r>
              <a:rPr lang="ja-JP" altLang="en-US" dirty="0">
                <a:solidFill>
                  <a:schemeClr val="bg1"/>
                </a:solidFill>
                <a:latin typeface="+mn-ea"/>
                <a:ea typeface="+mn-ea"/>
              </a:rPr>
              <a:t> は文脈依存のため </a:t>
            </a:r>
            <a:r>
              <a:rPr lang="en-US" altLang="ja-JP" dirty="0">
                <a:solidFill>
                  <a:schemeClr val="bg1"/>
                </a:solidFill>
                <a:latin typeface="+mn-ea"/>
                <a:ea typeface="+mn-ea"/>
              </a:rPr>
              <a:t>most similar </a:t>
            </a:r>
            <a:r>
              <a:rPr lang="ja-JP" altLang="en-US" dirty="0">
                <a:solidFill>
                  <a:schemeClr val="bg1"/>
                </a:solidFill>
                <a:latin typeface="+mn-ea"/>
                <a:ea typeface="+mn-ea"/>
              </a:rPr>
              <a:t>は存在しない</a:t>
            </a:r>
            <a:endParaRPr kumimoji="1" lang="ja-JP" altLang="en-US" dirty="0">
              <a:solidFill>
                <a:schemeClr val="bg1"/>
              </a:solidFill>
              <a:latin typeface="+mn-ea"/>
              <a:ea typeface="+mn-ea"/>
            </a:endParaRPr>
          </a:p>
        </p:txBody>
      </p:sp>
    </p:spTree>
    <p:extLst>
      <p:ext uri="{BB962C8B-B14F-4D97-AF65-F5344CB8AC3E}">
        <p14:creationId xmlns:p14="http://schemas.microsoft.com/office/powerpoint/2010/main" val="20852955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descr="鳥, 水, 動物, グリーン が含まれている画像&#10;&#10;自動的に生成された説明">
            <a:extLst>
              <a:ext uri="{FF2B5EF4-FFF2-40B4-BE49-F238E27FC236}">
                <a16:creationId xmlns:a16="http://schemas.microsoft.com/office/drawing/2014/main" id="{DE3965B3-3B59-488C-9BC5-8FFCE424A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01" y="4747301"/>
            <a:ext cx="1620000" cy="1620000"/>
          </a:xfrm>
          <a:prstGeom prst="rect">
            <a:avLst/>
          </a:prstGeom>
        </p:spPr>
      </p:pic>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This bird has </a:t>
            </a:r>
            <a:r>
              <a:rPr kumimoji="1" lang="en-US" altLang="ja-JP" sz="2400" dirty="0" err="1"/>
              <a:t>deeppink</a:t>
            </a:r>
            <a:r>
              <a:rPr kumimoji="1" lang="en-US" altLang="ja-JP" sz="2400" dirty="0"/>
              <a:t> head</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58</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pic>
        <p:nvPicPr>
          <p:cNvPr id="6" name="図 5" descr="動物, 鳥, 水, 小さい が含まれている画像&#10;&#10;自動的に生成された説明">
            <a:extLst>
              <a:ext uri="{FF2B5EF4-FFF2-40B4-BE49-F238E27FC236}">
                <a16:creationId xmlns:a16="http://schemas.microsoft.com/office/drawing/2014/main" id="{8985A7A9-C3D8-4A10-91FC-EC1C32A89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000" y="2619000"/>
            <a:ext cx="1620000" cy="1620000"/>
          </a:xfrm>
          <a:prstGeom prst="rect">
            <a:avLst/>
          </a:prstGeom>
        </p:spPr>
      </p:pic>
      <p:pic>
        <p:nvPicPr>
          <p:cNvPr id="10" name="図 9" descr="動物, 鳥, 水, 水鳥 が含まれている画像&#10;&#10;自動的に生成された説明">
            <a:extLst>
              <a:ext uri="{FF2B5EF4-FFF2-40B4-BE49-F238E27FC236}">
                <a16:creationId xmlns:a16="http://schemas.microsoft.com/office/drawing/2014/main" id="{699969B4-5A4F-49C0-9385-04FF20EEE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8001" y="2619000"/>
            <a:ext cx="1620000" cy="1620000"/>
          </a:xfrm>
          <a:prstGeom prst="rect">
            <a:avLst/>
          </a:prstGeom>
        </p:spPr>
      </p:pic>
      <p:pic>
        <p:nvPicPr>
          <p:cNvPr id="13" name="図 12" descr="鳥, 動物, 水, スイミング が含まれている画像&#10;&#10;自動的に生成された説明">
            <a:extLst>
              <a:ext uri="{FF2B5EF4-FFF2-40B4-BE49-F238E27FC236}">
                <a16:creationId xmlns:a16="http://schemas.microsoft.com/office/drawing/2014/main" id="{95563320-2804-4290-8A50-9BE241F53B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7999" y="4747301"/>
            <a:ext cx="1620000" cy="1620000"/>
          </a:xfrm>
          <a:prstGeom prst="rect">
            <a:avLst/>
          </a:prstGeom>
        </p:spPr>
      </p:pic>
      <p:pic>
        <p:nvPicPr>
          <p:cNvPr id="19" name="図 18" descr="カラフルな鳥&#10;&#10;自動的に生成された説明">
            <a:extLst>
              <a:ext uri="{FF2B5EF4-FFF2-40B4-BE49-F238E27FC236}">
                <a16:creationId xmlns:a16="http://schemas.microsoft.com/office/drawing/2014/main" id="{60F9016E-6FF8-4D69-9AC5-042307A6B9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2000" y="2640781"/>
            <a:ext cx="1620000" cy="1620000"/>
          </a:xfrm>
          <a:prstGeom prst="rect">
            <a:avLst/>
          </a:prstGeom>
        </p:spPr>
      </p:pic>
      <p:pic>
        <p:nvPicPr>
          <p:cNvPr id="23" name="図 22" descr="緑の鳥&#10;&#10;自動的に生成された説明">
            <a:extLst>
              <a:ext uri="{FF2B5EF4-FFF2-40B4-BE49-F238E27FC236}">
                <a16:creationId xmlns:a16="http://schemas.microsoft.com/office/drawing/2014/main" id="{476087BC-FD55-4FB0-BEE4-5D5BA0EB50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2000" y="4747301"/>
            <a:ext cx="1620000" cy="1620000"/>
          </a:xfrm>
          <a:prstGeom prst="rect">
            <a:avLst/>
          </a:prstGeom>
        </p:spPr>
      </p:pic>
      <p:pic>
        <p:nvPicPr>
          <p:cNvPr id="27" name="図 26" descr="動物, 鳥, 座る が含まれている画像&#10;&#10;自動的に生成された説明">
            <a:extLst>
              <a:ext uri="{FF2B5EF4-FFF2-40B4-BE49-F238E27FC236}">
                <a16:creationId xmlns:a16="http://schemas.microsoft.com/office/drawing/2014/main" id="{8A658E1D-E450-40E3-ADDD-C89853F476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6001" y="2640781"/>
            <a:ext cx="1620000" cy="1620000"/>
          </a:xfrm>
          <a:prstGeom prst="rect">
            <a:avLst/>
          </a:prstGeom>
        </p:spPr>
      </p:pic>
      <p:pic>
        <p:nvPicPr>
          <p:cNvPr id="31" name="図 30" descr="動物, 屋内, 小さい, 立つ が含まれている画像&#10;&#10;自動的に生成された説明">
            <a:extLst>
              <a:ext uri="{FF2B5EF4-FFF2-40B4-BE49-F238E27FC236}">
                <a16:creationId xmlns:a16="http://schemas.microsoft.com/office/drawing/2014/main" id="{9C884981-7288-4260-AB12-06F36DCF7F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6000" y="4738077"/>
            <a:ext cx="1620000" cy="1620000"/>
          </a:xfrm>
          <a:prstGeom prst="rect">
            <a:avLst/>
          </a:prstGeom>
        </p:spPr>
      </p:pic>
      <p:pic>
        <p:nvPicPr>
          <p:cNvPr id="34" name="図 33" descr="草の上にいる鳥&#10;&#10;自動的に生成された説明">
            <a:extLst>
              <a:ext uri="{FF2B5EF4-FFF2-40B4-BE49-F238E27FC236}">
                <a16:creationId xmlns:a16="http://schemas.microsoft.com/office/drawing/2014/main" id="{46F04FE3-3D81-4E32-84A5-754D5F16809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49999" y="2640781"/>
            <a:ext cx="1620000" cy="1620000"/>
          </a:xfrm>
          <a:prstGeom prst="rect">
            <a:avLst/>
          </a:prstGeom>
        </p:spPr>
      </p:pic>
      <p:pic>
        <p:nvPicPr>
          <p:cNvPr id="37" name="図 36" descr="緑の鳥&#10;&#10;自動的に生成された説明">
            <a:extLst>
              <a:ext uri="{FF2B5EF4-FFF2-40B4-BE49-F238E27FC236}">
                <a16:creationId xmlns:a16="http://schemas.microsoft.com/office/drawing/2014/main" id="{43FD86CB-4864-453E-84D0-8DAB54D40FD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55410" y="4738077"/>
            <a:ext cx="1620000" cy="1620000"/>
          </a:xfrm>
          <a:prstGeom prst="rect">
            <a:avLst/>
          </a:prstGeom>
        </p:spPr>
      </p:pic>
    </p:spTree>
    <p:extLst>
      <p:ext uri="{BB962C8B-B14F-4D97-AF65-F5344CB8AC3E}">
        <p14:creationId xmlns:p14="http://schemas.microsoft.com/office/powerpoint/2010/main" val="17034148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This bird has </a:t>
            </a:r>
            <a:r>
              <a:rPr kumimoji="1" lang="en-US" altLang="ja-JP" sz="2400" dirty="0" err="1"/>
              <a:t>deepskyblue</a:t>
            </a:r>
            <a:r>
              <a:rPr kumimoji="1" lang="en-US" altLang="ja-JP" sz="2400" dirty="0"/>
              <a:t> wings</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59</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pic>
        <p:nvPicPr>
          <p:cNvPr id="8" name="図 7" descr="水の中にいる鳥&#10;&#10;自動的に生成された説明">
            <a:extLst>
              <a:ext uri="{FF2B5EF4-FFF2-40B4-BE49-F238E27FC236}">
                <a16:creationId xmlns:a16="http://schemas.microsoft.com/office/drawing/2014/main" id="{474BD569-E46E-4F89-A215-56D66587A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00" y="2619000"/>
            <a:ext cx="1620000" cy="1620000"/>
          </a:xfrm>
          <a:prstGeom prst="rect">
            <a:avLst/>
          </a:prstGeom>
        </p:spPr>
      </p:pic>
      <p:pic>
        <p:nvPicPr>
          <p:cNvPr id="11" name="図 10" descr="水の中にいる鳥&#10;&#10;自動的に生成された説明">
            <a:extLst>
              <a:ext uri="{FF2B5EF4-FFF2-40B4-BE49-F238E27FC236}">
                <a16:creationId xmlns:a16="http://schemas.microsoft.com/office/drawing/2014/main" id="{96FEDE70-FAB0-4E4E-9853-F6F80A7807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998" y="4738501"/>
            <a:ext cx="1620000" cy="1620000"/>
          </a:xfrm>
          <a:prstGeom prst="rect">
            <a:avLst/>
          </a:prstGeom>
        </p:spPr>
      </p:pic>
      <p:pic>
        <p:nvPicPr>
          <p:cNvPr id="18" name="図 17" descr="鳥, 水, 座る, 動物 が含まれている画像&#10;&#10;自動的に生成された説明">
            <a:extLst>
              <a:ext uri="{FF2B5EF4-FFF2-40B4-BE49-F238E27FC236}">
                <a16:creationId xmlns:a16="http://schemas.microsoft.com/office/drawing/2014/main" id="{3F670F63-F566-40CC-9620-75AF614439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8000" y="2619000"/>
            <a:ext cx="1620000" cy="1620000"/>
          </a:xfrm>
          <a:prstGeom prst="rect">
            <a:avLst/>
          </a:prstGeom>
        </p:spPr>
      </p:pic>
      <p:pic>
        <p:nvPicPr>
          <p:cNvPr id="20" name="図 19" descr="動物, 座る, 水, 鳥 が含まれている画像&#10;&#10;自動的に生成された説明">
            <a:extLst>
              <a:ext uri="{FF2B5EF4-FFF2-40B4-BE49-F238E27FC236}">
                <a16:creationId xmlns:a16="http://schemas.microsoft.com/office/drawing/2014/main" id="{EA8623D7-97F0-4A1A-A332-5A22E6444C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8000" y="4738501"/>
            <a:ext cx="1620000" cy="1620000"/>
          </a:xfrm>
          <a:prstGeom prst="rect">
            <a:avLst/>
          </a:prstGeom>
        </p:spPr>
      </p:pic>
      <p:pic>
        <p:nvPicPr>
          <p:cNvPr id="22" name="図 21" descr="鳥, 水, カラフル, 座る が含まれている画像&#10;&#10;自動的に生成された説明">
            <a:extLst>
              <a:ext uri="{FF2B5EF4-FFF2-40B4-BE49-F238E27FC236}">
                <a16:creationId xmlns:a16="http://schemas.microsoft.com/office/drawing/2014/main" id="{EEF8FFE8-BA0B-457E-8966-7570BBAB2F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1999" y="2619000"/>
            <a:ext cx="1620000" cy="1620000"/>
          </a:xfrm>
          <a:prstGeom prst="rect">
            <a:avLst/>
          </a:prstGeom>
        </p:spPr>
      </p:pic>
      <p:pic>
        <p:nvPicPr>
          <p:cNvPr id="24" name="図 23" descr="鳥の羽&#10;&#10;自動的に生成された説明">
            <a:extLst>
              <a:ext uri="{FF2B5EF4-FFF2-40B4-BE49-F238E27FC236}">
                <a16:creationId xmlns:a16="http://schemas.microsoft.com/office/drawing/2014/main" id="{B2A78D80-AB30-485E-9939-B9B18AAB73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1999" y="4738501"/>
            <a:ext cx="1620000" cy="1620000"/>
          </a:xfrm>
          <a:prstGeom prst="rect">
            <a:avLst/>
          </a:prstGeom>
        </p:spPr>
      </p:pic>
      <p:pic>
        <p:nvPicPr>
          <p:cNvPr id="30" name="図 29" descr="動物, 鳥, 水, オウム が含まれている画像&#10;&#10;自動的に生成された説明">
            <a:extLst>
              <a:ext uri="{FF2B5EF4-FFF2-40B4-BE49-F238E27FC236}">
                <a16:creationId xmlns:a16="http://schemas.microsoft.com/office/drawing/2014/main" id="{EBD95555-C327-4C76-9EAA-D4A542D7E0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6001" y="2630102"/>
            <a:ext cx="1620000" cy="1620000"/>
          </a:xfrm>
          <a:prstGeom prst="rect">
            <a:avLst/>
          </a:prstGeom>
        </p:spPr>
      </p:pic>
      <p:pic>
        <p:nvPicPr>
          <p:cNvPr id="32" name="図 31" descr="カラフルな鳥&#10;&#10;自動的に生成された説明">
            <a:extLst>
              <a:ext uri="{FF2B5EF4-FFF2-40B4-BE49-F238E27FC236}">
                <a16:creationId xmlns:a16="http://schemas.microsoft.com/office/drawing/2014/main" id="{11FBE6DB-EC48-4276-8A18-F5E7A67AB6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3380" y="4742807"/>
            <a:ext cx="1620000" cy="1620000"/>
          </a:xfrm>
          <a:prstGeom prst="rect">
            <a:avLst/>
          </a:prstGeom>
        </p:spPr>
      </p:pic>
      <p:pic>
        <p:nvPicPr>
          <p:cNvPr id="35" name="図 34" descr="鳥, 動物, 座る, 小さい が含まれている画像&#10;&#10;自動的に生成された説明">
            <a:extLst>
              <a:ext uri="{FF2B5EF4-FFF2-40B4-BE49-F238E27FC236}">
                <a16:creationId xmlns:a16="http://schemas.microsoft.com/office/drawing/2014/main" id="{67F03AC2-909C-4DA7-AF72-91046E5051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50001" y="2630102"/>
            <a:ext cx="1620000" cy="1620000"/>
          </a:xfrm>
          <a:prstGeom prst="rect">
            <a:avLst/>
          </a:prstGeom>
        </p:spPr>
      </p:pic>
      <p:pic>
        <p:nvPicPr>
          <p:cNvPr id="38" name="図 37" descr="鳥, 動物, 座る, 小さい が含まれている画像&#10;&#10;自動的に生成された説明">
            <a:extLst>
              <a:ext uri="{FF2B5EF4-FFF2-40B4-BE49-F238E27FC236}">
                <a16:creationId xmlns:a16="http://schemas.microsoft.com/office/drawing/2014/main" id="{520F3F5E-FAC1-4EB5-9674-65E65706C4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61198" y="4738500"/>
            <a:ext cx="1620000" cy="1620000"/>
          </a:xfrm>
          <a:prstGeom prst="rect">
            <a:avLst/>
          </a:prstGeom>
        </p:spPr>
      </p:pic>
    </p:spTree>
    <p:extLst>
      <p:ext uri="{BB962C8B-B14F-4D97-AF65-F5344CB8AC3E}">
        <p14:creationId xmlns:p14="http://schemas.microsoft.com/office/powerpoint/2010/main" val="3646477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p:txBody>
          <a:bodyPr>
            <a:normAutofit/>
          </a:bodyPr>
          <a:lstStyle/>
          <a:p>
            <a:r>
              <a:rPr kumimoji="1" lang="ja-JP" altLang="en-US" dirty="0"/>
              <a:t>人工知能の発達</a:t>
            </a:r>
            <a:endParaRPr kumimoji="1" lang="en-US" altLang="ja-JP" dirty="0"/>
          </a:p>
          <a:p>
            <a:pPr marL="0" indent="0">
              <a:buNone/>
            </a:pPr>
            <a:r>
              <a:rPr lang="ja-JP" altLang="en-US" dirty="0"/>
              <a:t>      ↓</a:t>
            </a:r>
            <a:endParaRPr kumimoji="1" lang="en-US" altLang="ja-JP" dirty="0"/>
          </a:p>
          <a:p>
            <a:r>
              <a:rPr lang="ja-JP" altLang="en-US" dirty="0"/>
              <a:t>人工知能による</a:t>
            </a:r>
            <a:r>
              <a:rPr lang="ja-JP" altLang="en-US" dirty="0">
                <a:solidFill>
                  <a:srgbClr val="FFC000"/>
                </a:solidFill>
              </a:rPr>
              <a:t>創作</a:t>
            </a:r>
            <a:endParaRPr lang="en-US" altLang="ja-JP" dirty="0">
              <a:solidFill>
                <a:srgbClr val="FFC000"/>
              </a:solidFill>
            </a:endParaRPr>
          </a:p>
          <a:p>
            <a:pPr marL="342900" lvl="1" indent="0">
              <a:buNone/>
            </a:pPr>
            <a:r>
              <a:rPr lang="ja-JP" altLang="en-US" dirty="0"/>
              <a:t>→音楽・画像・文章</a:t>
            </a:r>
            <a:br>
              <a:rPr lang="en-US" altLang="ja-JP" dirty="0"/>
            </a:br>
            <a:r>
              <a:rPr lang="ja-JP" altLang="en-US" dirty="0"/>
              <a:t>  等の複合的な要素</a:t>
            </a:r>
            <a:br>
              <a:rPr lang="en-US" altLang="ja-JP" dirty="0"/>
            </a:br>
            <a:r>
              <a:rPr lang="ja-JP" altLang="en-US" dirty="0"/>
              <a:t>  を内包する創作</a:t>
            </a:r>
            <a:endParaRPr lang="en-US" altLang="ja-JP" dirty="0"/>
          </a:p>
          <a:p>
            <a:pPr lvl="3"/>
            <a:r>
              <a:rPr lang="ja-JP" altLang="en-US" sz="2000" dirty="0"/>
              <a:t>歌詞のメロディー作成</a:t>
            </a:r>
            <a:endParaRPr lang="en-US" altLang="ja-JP" sz="2000" dirty="0"/>
          </a:p>
          <a:p>
            <a:pPr lvl="3"/>
            <a:r>
              <a:rPr lang="ja-JP" altLang="en-US" sz="2000" dirty="0"/>
              <a:t>画像へのキャプション生成</a:t>
            </a:r>
            <a:endParaRPr lang="en-US" altLang="ja-JP" sz="2000" dirty="0"/>
          </a:p>
          <a:p>
            <a:pPr lvl="3"/>
            <a:r>
              <a:rPr lang="ja-JP" altLang="en-US" sz="2000" dirty="0"/>
              <a:t>テキストからの画像生成</a:t>
            </a:r>
            <a:endParaRPr lang="en-US" altLang="ja-JP" sz="2000" dirty="0"/>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6</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5" name="図 4">
            <a:extLst>
              <a:ext uri="{FF2B5EF4-FFF2-40B4-BE49-F238E27FC236}">
                <a16:creationId xmlns:a16="http://schemas.microsoft.com/office/drawing/2014/main" id="{ADCFCBC8-BD07-4FD2-BD6D-95D28EA969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56619" y="1729420"/>
            <a:ext cx="4131693" cy="4295973"/>
          </a:xfrm>
          <a:prstGeom prst="rect">
            <a:avLst/>
          </a:prstGeom>
        </p:spPr>
      </p:pic>
    </p:spTree>
    <p:extLst>
      <p:ext uri="{BB962C8B-B14F-4D97-AF65-F5344CB8AC3E}">
        <p14:creationId xmlns:p14="http://schemas.microsoft.com/office/powerpoint/2010/main" val="14749907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This bird has </a:t>
            </a:r>
            <a:r>
              <a:rPr kumimoji="1" lang="en-US" altLang="ja-JP" sz="2400" dirty="0" err="1"/>
              <a:t>orangered</a:t>
            </a:r>
            <a:r>
              <a:rPr kumimoji="1" lang="en-US" altLang="ja-JP" sz="2400" dirty="0"/>
              <a:t> breast</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60</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pic>
        <p:nvPicPr>
          <p:cNvPr id="8" name="図 7" descr="鳥, 水, 座る, 小さい が含まれている画像&#10;&#10;自動的に生成された説明">
            <a:extLst>
              <a:ext uri="{FF2B5EF4-FFF2-40B4-BE49-F238E27FC236}">
                <a16:creationId xmlns:a16="http://schemas.microsoft.com/office/drawing/2014/main" id="{0BF94D33-4E6B-465A-8C62-26ABB5762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9" y="2619000"/>
            <a:ext cx="1620000" cy="1620000"/>
          </a:xfrm>
          <a:prstGeom prst="rect">
            <a:avLst/>
          </a:prstGeom>
        </p:spPr>
      </p:pic>
      <p:pic>
        <p:nvPicPr>
          <p:cNvPr id="11" name="図 10" descr="鳥, 動物, 屋外, 座る が含まれている画像&#10;&#10;自動的に生成された説明">
            <a:extLst>
              <a:ext uri="{FF2B5EF4-FFF2-40B4-BE49-F238E27FC236}">
                <a16:creationId xmlns:a16="http://schemas.microsoft.com/office/drawing/2014/main" id="{4B819015-13E1-43CF-B2E4-6979B9C93C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998" y="4738501"/>
            <a:ext cx="1620000" cy="1620000"/>
          </a:xfrm>
          <a:prstGeom prst="rect">
            <a:avLst/>
          </a:prstGeom>
        </p:spPr>
      </p:pic>
      <p:pic>
        <p:nvPicPr>
          <p:cNvPr id="14" name="図 13" descr="鳥, 動物, 小さい, 座る が含まれている画像&#10;&#10;自動的に生成された説明">
            <a:extLst>
              <a:ext uri="{FF2B5EF4-FFF2-40B4-BE49-F238E27FC236}">
                <a16:creationId xmlns:a16="http://schemas.microsoft.com/office/drawing/2014/main" id="{54E83970-C258-4A6B-AD22-E977BB9E30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8001" y="2619000"/>
            <a:ext cx="1620000" cy="1620000"/>
          </a:xfrm>
          <a:prstGeom prst="rect">
            <a:avLst/>
          </a:prstGeom>
        </p:spPr>
      </p:pic>
      <p:pic>
        <p:nvPicPr>
          <p:cNvPr id="18" name="図 17" descr="鳥, 動物, 水, 座る が含まれている画像&#10;&#10;自動的に生成された説明">
            <a:extLst>
              <a:ext uri="{FF2B5EF4-FFF2-40B4-BE49-F238E27FC236}">
                <a16:creationId xmlns:a16="http://schemas.microsoft.com/office/drawing/2014/main" id="{9D5AEDCC-C7A3-4CAC-8FEC-10817C368C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8001" y="4738501"/>
            <a:ext cx="1620000" cy="1620000"/>
          </a:xfrm>
          <a:prstGeom prst="rect">
            <a:avLst/>
          </a:prstGeom>
        </p:spPr>
      </p:pic>
      <p:pic>
        <p:nvPicPr>
          <p:cNvPr id="22" name="図 21" descr="動物, 鳥, 屋内, 座る が含まれている画像&#10;&#10;自動的に生成された説明">
            <a:extLst>
              <a:ext uri="{FF2B5EF4-FFF2-40B4-BE49-F238E27FC236}">
                <a16:creationId xmlns:a16="http://schemas.microsoft.com/office/drawing/2014/main" id="{7CCE305D-6A5A-49CB-A016-A0269D8CAC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2250" y="2619000"/>
            <a:ext cx="1620000" cy="1620000"/>
          </a:xfrm>
          <a:prstGeom prst="rect">
            <a:avLst/>
          </a:prstGeom>
        </p:spPr>
      </p:pic>
      <p:pic>
        <p:nvPicPr>
          <p:cNvPr id="24" name="図 23" descr="猫, 鳥, 座る, ベッド が含まれている画像&#10;&#10;自動的に生成された説明">
            <a:extLst>
              <a:ext uri="{FF2B5EF4-FFF2-40B4-BE49-F238E27FC236}">
                <a16:creationId xmlns:a16="http://schemas.microsoft.com/office/drawing/2014/main" id="{9F080FC9-0699-485E-A071-C12C107FCE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2001" y="4738501"/>
            <a:ext cx="1620000" cy="1620000"/>
          </a:xfrm>
          <a:prstGeom prst="rect">
            <a:avLst/>
          </a:prstGeom>
        </p:spPr>
      </p:pic>
      <p:pic>
        <p:nvPicPr>
          <p:cNvPr id="37" name="図 36" descr="動物, 鳥, 小さい, 座る が含まれている画像&#10;&#10;自動的に生成された説明">
            <a:extLst>
              <a:ext uri="{FF2B5EF4-FFF2-40B4-BE49-F238E27FC236}">
                <a16:creationId xmlns:a16="http://schemas.microsoft.com/office/drawing/2014/main" id="{E02BFC93-ADA7-41C5-962E-994A500F24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6001" y="2605859"/>
            <a:ext cx="1620000" cy="1620000"/>
          </a:xfrm>
          <a:prstGeom prst="rect">
            <a:avLst/>
          </a:prstGeom>
        </p:spPr>
      </p:pic>
      <p:pic>
        <p:nvPicPr>
          <p:cNvPr id="26" name="図 25" descr="上を見上げている鳥&#10;&#10;自動的に生成された説明">
            <a:extLst>
              <a:ext uri="{FF2B5EF4-FFF2-40B4-BE49-F238E27FC236}">
                <a16:creationId xmlns:a16="http://schemas.microsoft.com/office/drawing/2014/main" id="{F49A5FE8-1CDE-46AE-9DBB-632449B4C6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0775" y="4740485"/>
            <a:ext cx="1620000" cy="1620000"/>
          </a:xfrm>
          <a:prstGeom prst="rect">
            <a:avLst/>
          </a:prstGeom>
        </p:spPr>
      </p:pic>
      <p:pic>
        <p:nvPicPr>
          <p:cNvPr id="30" name="図 29" descr="鳥, 座る, 動物, 窓 が含まれている画像&#10;&#10;自動的に生成された説明">
            <a:extLst>
              <a:ext uri="{FF2B5EF4-FFF2-40B4-BE49-F238E27FC236}">
                <a16:creationId xmlns:a16="http://schemas.microsoft.com/office/drawing/2014/main" id="{55458EFC-D958-4C18-ABA7-08E434DF849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49752" y="2599025"/>
            <a:ext cx="1620000" cy="1620000"/>
          </a:xfrm>
          <a:prstGeom prst="rect">
            <a:avLst/>
          </a:prstGeom>
        </p:spPr>
      </p:pic>
      <p:pic>
        <p:nvPicPr>
          <p:cNvPr id="35" name="図 34" descr="鳥の顔&#10;&#10;自動的に生成された説明">
            <a:extLst>
              <a:ext uri="{FF2B5EF4-FFF2-40B4-BE49-F238E27FC236}">
                <a16:creationId xmlns:a16="http://schemas.microsoft.com/office/drawing/2014/main" id="{6FF60CCF-2998-499B-B41D-500BE31C76F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49752" y="4738501"/>
            <a:ext cx="1620000" cy="1620000"/>
          </a:xfrm>
          <a:prstGeom prst="rect">
            <a:avLst/>
          </a:prstGeom>
        </p:spPr>
      </p:pic>
    </p:spTree>
    <p:extLst>
      <p:ext uri="{BB962C8B-B14F-4D97-AF65-F5344CB8AC3E}">
        <p14:creationId xmlns:p14="http://schemas.microsoft.com/office/powerpoint/2010/main" val="3594285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This bird has </a:t>
            </a:r>
            <a:r>
              <a:rPr kumimoji="1" lang="en-US" altLang="ja-JP" sz="2400" dirty="0" err="1"/>
              <a:t>navajowhite</a:t>
            </a:r>
            <a:r>
              <a:rPr kumimoji="1" lang="en-US" altLang="ja-JP" sz="2400" dirty="0"/>
              <a:t> crown</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61</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pic>
        <p:nvPicPr>
          <p:cNvPr id="8" name="図 7" descr="爬虫類, 動物, 水, ベッド が含まれている画像&#10;&#10;自動的に生成された説明">
            <a:extLst>
              <a:ext uri="{FF2B5EF4-FFF2-40B4-BE49-F238E27FC236}">
                <a16:creationId xmlns:a16="http://schemas.microsoft.com/office/drawing/2014/main" id="{8105EE5E-EE76-4B3D-B96C-E887559BFA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01" y="2606758"/>
            <a:ext cx="1620000" cy="1620000"/>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インク 9">
                <a:extLst>
                  <a:ext uri="{FF2B5EF4-FFF2-40B4-BE49-F238E27FC236}">
                    <a16:creationId xmlns:a16="http://schemas.microsoft.com/office/drawing/2014/main" id="{20E71CEA-6E98-4F21-8535-990759C85411}"/>
                  </a:ext>
                </a:extLst>
              </p14:cNvPr>
              <p14:cNvContentPartPr/>
              <p14:nvPr/>
            </p14:nvContentPartPr>
            <p14:xfrm>
              <a:off x="1600495" y="3264284"/>
              <a:ext cx="360" cy="360"/>
            </p14:xfrm>
          </p:contentPart>
        </mc:Choice>
        <mc:Fallback xmlns="">
          <p:pic>
            <p:nvPicPr>
              <p:cNvPr id="10" name="インク 9">
                <a:extLst>
                  <a:ext uri="{FF2B5EF4-FFF2-40B4-BE49-F238E27FC236}">
                    <a16:creationId xmlns:a16="http://schemas.microsoft.com/office/drawing/2014/main" id="{20E71CEA-6E98-4F21-8535-990759C85411}"/>
                  </a:ext>
                </a:extLst>
              </p:cNvPr>
              <p:cNvPicPr/>
              <p:nvPr/>
            </p:nvPicPr>
            <p:blipFill>
              <a:blip r:embed="rId5"/>
              <a:stretch>
                <a:fillRect/>
              </a:stretch>
            </p:blipFill>
            <p:spPr>
              <a:xfrm>
                <a:off x="1591855" y="32552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30E94AFF-3D17-4341-8880-35267C3A7CF4}"/>
                  </a:ext>
                </a:extLst>
              </p14:cNvPr>
              <p14:cNvContentPartPr/>
              <p14:nvPr/>
            </p14:nvContentPartPr>
            <p14:xfrm>
              <a:off x="1404295" y="3490004"/>
              <a:ext cx="360" cy="360"/>
            </p14:xfrm>
          </p:contentPart>
        </mc:Choice>
        <mc:Fallback xmlns="">
          <p:pic>
            <p:nvPicPr>
              <p:cNvPr id="11" name="インク 10">
                <a:extLst>
                  <a:ext uri="{FF2B5EF4-FFF2-40B4-BE49-F238E27FC236}">
                    <a16:creationId xmlns:a16="http://schemas.microsoft.com/office/drawing/2014/main" id="{30E94AFF-3D17-4341-8880-35267C3A7CF4}"/>
                  </a:ext>
                </a:extLst>
              </p:cNvPr>
              <p:cNvPicPr/>
              <p:nvPr/>
            </p:nvPicPr>
            <p:blipFill>
              <a:blip r:embed="rId5"/>
              <a:stretch>
                <a:fillRect/>
              </a:stretch>
            </p:blipFill>
            <p:spPr>
              <a:xfrm>
                <a:off x="1395655" y="3481364"/>
                <a:ext cx="18000" cy="18000"/>
              </a:xfrm>
              <a:prstGeom prst="rect">
                <a:avLst/>
              </a:prstGeom>
            </p:spPr>
          </p:pic>
        </mc:Fallback>
      </mc:AlternateContent>
      <p:pic>
        <p:nvPicPr>
          <p:cNvPr id="20" name="図 19" descr="鳥, 水, 小さい, 座る が含まれている画像&#10;&#10;自動的に生成された説明">
            <a:extLst>
              <a:ext uri="{FF2B5EF4-FFF2-40B4-BE49-F238E27FC236}">
                <a16:creationId xmlns:a16="http://schemas.microsoft.com/office/drawing/2014/main" id="{B9BA7D56-5A54-4C5C-BE2B-121650E1CB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001" y="4738501"/>
            <a:ext cx="1620000" cy="1620000"/>
          </a:xfrm>
          <a:prstGeom prst="rect">
            <a:avLst/>
          </a:prstGeom>
        </p:spPr>
      </p:pic>
      <p:pic>
        <p:nvPicPr>
          <p:cNvPr id="22" name="図 21" descr="水の中にいる鳥&#10;&#10;自動的に生成された説明">
            <a:extLst>
              <a:ext uri="{FF2B5EF4-FFF2-40B4-BE49-F238E27FC236}">
                <a16:creationId xmlns:a16="http://schemas.microsoft.com/office/drawing/2014/main" id="{358A1FA9-B341-404A-8C87-B774D085C2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8000" y="2619000"/>
            <a:ext cx="1620000" cy="1620000"/>
          </a:xfrm>
          <a:prstGeom prst="rect">
            <a:avLst/>
          </a:prstGeom>
        </p:spPr>
      </p:pic>
      <p:pic>
        <p:nvPicPr>
          <p:cNvPr id="24" name="図 23" descr="鳥, 座る, 水 が含まれている画像&#10;&#10;自動的に生成された説明">
            <a:extLst>
              <a:ext uri="{FF2B5EF4-FFF2-40B4-BE49-F238E27FC236}">
                <a16:creationId xmlns:a16="http://schemas.microsoft.com/office/drawing/2014/main" id="{563CB9E8-8C91-4282-ABFE-A6BC0D2CF5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68000" y="4738501"/>
            <a:ext cx="1620000" cy="1620000"/>
          </a:xfrm>
          <a:prstGeom prst="rect">
            <a:avLst/>
          </a:prstGeom>
        </p:spPr>
      </p:pic>
      <p:pic>
        <p:nvPicPr>
          <p:cNvPr id="26" name="図 25" descr="鳥, 動物, 小さい, 座る が含まれている画像&#10;&#10;自動的に生成された説明">
            <a:extLst>
              <a:ext uri="{FF2B5EF4-FFF2-40B4-BE49-F238E27FC236}">
                <a16:creationId xmlns:a16="http://schemas.microsoft.com/office/drawing/2014/main" id="{F8B4BE74-DBD0-4AF2-906A-46D72DEDF2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62000" y="2619000"/>
            <a:ext cx="1620000" cy="1620000"/>
          </a:xfrm>
          <a:prstGeom prst="rect">
            <a:avLst/>
          </a:prstGeom>
        </p:spPr>
      </p:pic>
      <p:pic>
        <p:nvPicPr>
          <p:cNvPr id="38" name="図 37" descr="水の中にいる鳥&#10;&#10;自動的に生成された説明">
            <a:extLst>
              <a:ext uri="{FF2B5EF4-FFF2-40B4-BE49-F238E27FC236}">
                <a16:creationId xmlns:a16="http://schemas.microsoft.com/office/drawing/2014/main" id="{6210FC82-E159-43B9-9C68-584C11A2384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61999" y="4738501"/>
            <a:ext cx="1620000" cy="1620000"/>
          </a:xfrm>
          <a:prstGeom prst="rect">
            <a:avLst/>
          </a:prstGeom>
        </p:spPr>
      </p:pic>
      <p:pic>
        <p:nvPicPr>
          <p:cNvPr id="30" name="図 29" descr="水の中にいる鳥&#10;&#10;自動的に生成された説明">
            <a:extLst>
              <a:ext uri="{FF2B5EF4-FFF2-40B4-BE49-F238E27FC236}">
                <a16:creationId xmlns:a16="http://schemas.microsoft.com/office/drawing/2014/main" id="{CBF08DEA-E94C-486F-BBC2-A329F1373B7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58651" y="2605859"/>
            <a:ext cx="1620000" cy="1620000"/>
          </a:xfrm>
          <a:prstGeom prst="rect">
            <a:avLst/>
          </a:prstGeom>
        </p:spPr>
      </p:pic>
      <p:pic>
        <p:nvPicPr>
          <p:cNvPr id="35" name="図 34" descr="鳥, 小さい, 座る, テーブル が含まれている画像&#10;&#10;自動的に生成された説明">
            <a:extLst>
              <a:ext uri="{FF2B5EF4-FFF2-40B4-BE49-F238E27FC236}">
                <a16:creationId xmlns:a16="http://schemas.microsoft.com/office/drawing/2014/main" id="{F82CAF9C-30E5-49B8-9C74-6AE1E99E6D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55998" y="4738501"/>
            <a:ext cx="1620000" cy="1620000"/>
          </a:xfrm>
          <a:prstGeom prst="rect">
            <a:avLst/>
          </a:prstGeom>
        </p:spPr>
      </p:pic>
      <p:pic>
        <p:nvPicPr>
          <p:cNvPr id="39" name="図 38" descr="鳥の羽&#10;&#10;自動的に生成された説明">
            <a:extLst>
              <a:ext uri="{FF2B5EF4-FFF2-40B4-BE49-F238E27FC236}">
                <a16:creationId xmlns:a16="http://schemas.microsoft.com/office/drawing/2014/main" id="{0A115864-62A5-4C25-9D37-4FEEDCE532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50001" y="2600082"/>
            <a:ext cx="1620000" cy="1620000"/>
          </a:xfrm>
          <a:prstGeom prst="rect">
            <a:avLst/>
          </a:prstGeom>
        </p:spPr>
      </p:pic>
      <p:pic>
        <p:nvPicPr>
          <p:cNvPr id="42" name="図 41" descr="屋内, 小さい, 座る, 鳥 が含まれている画像&#10;&#10;自動的に生成された説明">
            <a:extLst>
              <a:ext uri="{FF2B5EF4-FFF2-40B4-BE49-F238E27FC236}">
                <a16:creationId xmlns:a16="http://schemas.microsoft.com/office/drawing/2014/main" id="{BB09A2CE-3B10-4068-9198-F1D7FCE70B3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49997" y="4727959"/>
            <a:ext cx="1620000" cy="1620000"/>
          </a:xfrm>
          <a:prstGeom prst="rect">
            <a:avLst/>
          </a:prstGeom>
        </p:spPr>
      </p:pic>
    </p:spTree>
    <p:extLst>
      <p:ext uri="{BB962C8B-B14F-4D97-AF65-F5344CB8AC3E}">
        <p14:creationId xmlns:p14="http://schemas.microsoft.com/office/powerpoint/2010/main" val="3184311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実験結果</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62</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49" y="1538243"/>
            <a:ext cx="8843703" cy="562317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a:t>
            </a:r>
            <a:r>
              <a:rPr lang="en-US" altLang="ja-JP" dirty="0"/>
              <a:t>3</a:t>
            </a:r>
          </a:p>
          <a:p>
            <a:pPr lvl="1" fontAlgn="auto">
              <a:spcAft>
                <a:spcPts val="0"/>
              </a:spcAft>
            </a:pPr>
            <a:r>
              <a:rPr lang="ja-JP" altLang="en-US" sz="2800" dirty="0"/>
              <a:t>未知語を含んだキャプション入力による</a:t>
            </a:r>
            <a:br>
              <a:rPr lang="en-US" altLang="ja-JP" sz="2800" dirty="0"/>
            </a:br>
            <a:r>
              <a:rPr lang="ja-JP" altLang="en-US" sz="2800" dirty="0"/>
              <a:t>生成画像</a:t>
            </a:r>
            <a:endParaRPr lang="en-US" altLang="ja-JP" sz="2800" dirty="0"/>
          </a:p>
          <a:p>
            <a:pPr marL="685800" lvl="2" indent="0" fontAlgn="auto">
              <a:spcAft>
                <a:spcPts val="0"/>
              </a:spcAft>
              <a:buNone/>
            </a:pPr>
            <a:r>
              <a:rPr lang="en-US" altLang="ja-JP" sz="2000" dirty="0"/>
              <a:t>“[UC] crown [UC] head [UC] </a:t>
            </a:r>
            <a:r>
              <a:rPr lang="en-US" altLang="ja-JP" sz="2000" dirty="0" err="1"/>
              <a:t>eyering</a:t>
            </a:r>
            <a:r>
              <a:rPr lang="en-US" altLang="ja-JP" sz="2000" dirty="0"/>
              <a:t> [UC] bill</a:t>
            </a:r>
            <a:r>
              <a:rPr lang="ja-JP" altLang="en-US" sz="2000" dirty="0"/>
              <a:t> </a:t>
            </a:r>
            <a:r>
              <a:rPr lang="en-US" altLang="ja-JP" sz="2000" dirty="0"/>
              <a:t>[UC] wing</a:t>
            </a:r>
            <a:br>
              <a:rPr lang="en-US" altLang="ja-JP" sz="2000" dirty="0"/>
            </a:br>
            <a:r>
              <a:rPr lang="ja-JP" altLang="en-US" sz="2000" dirty="0"/>
              <a:t>  </a:t>
            </a:r>
            <a:r>
              <a:rPr lang="en-US" altLang="ja-JP" sz="2000" dirty="0"/>
              <a:t>[UC] wings</a:t>
            </a:r>
            <a:r>
              <a:rPr lang="ja-JP" altLang="en-US" sz="2000" dirty="0"/>
              <a:t> </a:t>
            </a:r>
            <a:r>
              <a:rPr lang="en-US" altLang="ja-JP" sz="2000" dirty="0"/>
              <a:t>[UC] breast [UC] belly [UC] tail [UC] leg”</a:t>
            </a:r>
          </a:p>
          <a:p>
            <a:pPr lvl="2" fontAlgn="auto">
              <a:spcAft>
                <a:spcPts val="0"/>
              </a:spcAft>
            </a:pPr>
            <a:endParaRPr lang="en-US" altLang="ja-JP" sz="2400" dirty="0"/>
          </a:p>
          <a:p>
            <a:pPr lvl="1" fontAlgn="auto">
              <a:spcAft>
                <a:spcPts val="0"/>
              </a:spcAft>
            </a:pPr>
            <a:r>
              <a:rPr lang="ja-JP" altLang="en-US" sz="2800" dirty="0"/>
              <a:t>目的</a:t>
            </a:r>
            <a:endParaRPr lang="en-US" altLang="ja-JP" sz="2800" dirty="0"/>
          </a:p>
          <a:p>
            <a:pPr lvl="2" fontAlgn="auto">
              <a:spcAft>
                <a:spcPts val="0"/>
              </a:spcAft>
            </a:pPr>
            <a:r>
              <a:rPr lang="ja-JP" altLang="en-US" sz="2400" dirty="0"/>
              <a:t>単語を繰り返すことで色を強調</a:t>
            </a:r>
            <a:endParaRPr lang="en-US" altLang="ja-JP" sz="2400" dirty="0"/>
          </a:p>
          <a:p>
            <a:pPr lvl="2" fontAlgn="auto">
              <a:spcAft>
                <a:spcPts val="0"/>
              </a:spcAft>
            </a:pPr>
            <a:r>
              <a:rPr lang="ja-JP" altLang="en-US" sz="2400" dirty="0"/>
              <a:t>全身が完全に同一色の鳥はほとんどいない</a:t>
            </a:r>
            <a:br>
              <a:rPr lang="en-US" altLang="ja-JP" sz="2400" dirty="0"/>
            </a:br>
            <a:r>
              <a:rPr lang="ja-JP" altLang="en-US" sz="2400" dirty="0"/>
              <a:t>↑テキスト内容をとるか，実在性をとるか</a:t>
            </a:r>
            <a:endParaRPr lang="en-US" altLang="ja-JP" sz="2400" dirty="0"/>
          </a:p>
        </p:txBody>
      </p:sp>
    </p:spTree>
    <p:extLst>
      <p:ext uri="{BB962C8B-B14F-4D97-AF65-F5344CB8AC3E}">
        <p14:creationId xmlns:p14="http://schemas.microsoft.com/office/powerpoint/2010/main" val="615589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実験結果</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63</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3"/>
            <a:ext cx="8515350" cy="562317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a:t>
            </a:r>
            <a:r>
              <a:rPr lang="en-US" altLang="ja-JP" dirty="0"/>
              <a:t>3</a:t>
            </a:r>
          </a:p>
          <a:p>
            <a:pPr lvl="1" fontAlgn="auto">
              <a:spcAft>
                <a:spcPts val="0"/>
              </a:spcAft>
            </a:pPr>
            <a:r>
              <a:rPr lang="ja-JP" altLang="en-US" sz="2800" dirty="0"/>
              <a:t>未知語を含んだキャプション入力による</a:t>
            </a:r>
            <a:br>
              <a:rPr lang="en-US" altLang="ja-JP" sz="2800" dirty="0"/>
            </a:br>
            <a:r>
              <a:rPr lang="ja-JP" altLang="en-US" sz="2800" dirty="0"/>
              <a:t>生成画像</a:t>
            </a:r>
            <a:endParaRPr lang="en-US" altLang="ja-JP" sz="2800" dirty="0"/>
          </a:p>
          <a:p>
            <a:pPr marL="685800" lvl="2" indent="0" fontAlgn="auto">
              <a:spcAft>
                <a:spcPts val="0"/>
              </a:spcAft>
              <a:buNone/>
            </a:pPr>
            <a:r>
              <a:rPr lang="en-US" altLang="ja-JP" sz="2000" dirty="0"/>
              <a:t>“[UC] crown [UC] head [UC] </a:t>
            </a:r>
            <a:r>
              <a:rPr lang="en-US" altLang="ja-JP" sz="2000" dirty="0" err="1"/>
              <a:t>eyering</a:t>
            </a:r>
            <a:r>
              <a:rPr lang="en-US" altLang="ja-JP" sz="2000" dirty="0"/>
              <a:t> [UC] bill</a:t>
            </a:r>
            <a:r>
              <a:rPr lang="ja-JP" altLang="en-US" sz="2000" dirty="0"/>
              <a:t> </a:t>
            </a:r>
            <a:r>
              <a:rPr lang="en-US" altLang="ja-JP" sz="2000" dirty="0"/>
              <a:t>[UC] wing</a:t>
            </a:r>
            <a:br>
              <a:rPr lang="en-US" altLang="ja-JP" sz="2000" dirty="0"/>
            </a:br>
            <a:r>
              <a:rPr lang="ja-JP" altLang="en-US" sz="2000" dirty="0"/>
              <a:t>  </a:t>
            </a:r>
            <a:r>
              <a:rPr lang="en-US" altLang="ja-JP" sz="2000" dirty="0"/>
              <a:t>[UC] wings</a:t>
            </a:r>
            <a:r>
              <a:rPr lang="ja-JP" altLang="en-US" sz="2000" dirty="0"/>
              <a:t> </a:t>
            </a:r>
            <a:r>
              <a:rPr lang="en-US" altLang="ja-JP" sz="2000" dirty="0"/>
              <a:t>[UC] breast [UC] belly [UC] tail [UC] leg”</a:t>
            </a:r>
          </a:p>
          <a:p>
            <a:pPr lvl="2" fontAlgn="auto">
              <a:spcAft>
                <a:spcPts val="0"/>
              </a:spcAft>
            </a:pPr>
            <a:endParaRPr lang="en-US" altLang="ja-JP" sz="2400" dirty="0"/>
          </a:p>
          <a:p>
            <a:pPr marL="685800" lvl="2" indent="0" fontAlgn="auto">
              <a:spcAft>
                <a:spcPts val="0"/>
              </a:spcAft>
              <a:buNone/>
            </a:pPr>
            <a:r>
              <a:rPr lang="en-US" altLang="ja-JP" sz="2400" dirty="0"/>
              <a:t>ex)</a:t>
            </a:r>
            <a:r>
              <a:rPr lang="en-US" altLang="ja-JP" sz="2400" dirty="0" err="1"/>
              <a:t>deeppink</a:t>
            </a:r>
            <a:br>
              <a:rPr lang="en-US" altLang="ja-JP" sz="2400" dirty="0"/>
            </a:br>
            <a:br>
              <a:rPr lang="en-US" altLang="ja-JP" sz="2400" dirty="0"/>
            </a:br>
            <a:r>
              <a:rPr lang="en-US" altLang="ja-JP" sz="2400" dirty="0"/>
              <a:t>   </a:t>
            </a:r>
            <a:r>
              <a:rPr lang="en-US" altLang="ja-JP" sz="2400" dirty="0" err="1"/>
              <a:t>deepskyblue</a:t>
            </a:r>
            <a:br>
              <a:rPr lang="en-US" altLang="ja-JP" sz="2400" dirty="0"/>
            </a:br>
            <a:br>
              <a:rPr lang="en-US" altLang="ja-JP" sz="2400" dirty="0"/>
            </a:br>
            <a:r>
              <a:rPr lang="en-US" altLang="ja-JP" sz="2400" dirty="0"/>
              <a:t>   </a:t>
            </a:r>
            <a:r>
              <a:rPr lang="en-US" altLang="ja-JP" sz="2400" dirty="0" err="1"/>
              <a:t>orangered</a:t>
            </a:r>
            <a:br>
              <a:rPr lang="en-US" altLang="ja-JP" sz="2400" dirty="0"/>
            </a:br>
            <a:br>
              <a:rPr lang="en-US" altLang="ja-JP" sz="2400" dirty="0"/>
            </a:br>
            <a:r>
              <a:rPr lang="en-US" altLang="ja-JP" sz="2400" dirty="0"/>
              <a:t>   </a:t>
            </a:r>
            <a:r>
              <a:rPr lang="en-US" altLang="ja-JP" sz="2400" dirty="0" err="1"/>
              <a:t>novajowhite</a:t>
            </a:r>
            <a:endParaRPr lang="en-US" altLang="ja-JP" sz="2400" dirty="0"/>
          </a:p>
        </p:txBody>
      </p:sp>
    </p:spTree>
    <p:extLst>
      <p:ext uri="{BB962C8B-B14F-4D97-AF65-F5344CB8AC3E}">
        <p14:creationId xmlns:p14="http://schemas.microsoft.com/office/powerpoint/2010/main" val="2385593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err="1"/>
              <a:t>deeppink</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64</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mc:AlternateContent xmlns:mc="http://schemas.openxmlformats.org/markup-compatibility/2006" xmlns:p14="http://schemas.microsoft.com/office/powerpoint/2010/main">
        <mc:Choice Requires="p14">
          <p:contentPart p14:bwMode="auto" r:id="rId3">
            <p14:nvContentPartPr>
              <p14:cNvPr id="10" name="インク 9">
                <a:extLst>
                  <a:ext uri="{FF2B5EF4-FFF2-40B4-BE49-F238E27FC236}">
                    <a16:creationId xmlns:a16="http://schemas.microsoft.com/office/drawing/2014/main" id="{20E71CEA-6E98-4F21-8535-990759C85411}"/>
                  </a:ext>
                </a:extLst>
              </p14:cNvPr>
              <p14:cNvContentPartPr/>
              <p14:nvPr/>
            </p14:nvContentPartPr>
            <p14:xfrm>
              <a:off x="1600495" y="3264284"/>
              <a:ext cx="360" cy="360"/>
            </p14:xfrm>
          </p:contentPart>
        </mc:Choice>
        <mc:Fallback xmlns="">
          <p:pic>
            <p:nvPicPr>
              <p:cNvPr id="10" name="インク 9">
                <a:extLst>
                  <a:ext uri="{FF2B5EF4-FFF2-40B4-BE49-F238E27FC236}">
                    <a16:creationId xmlns:a16="http://schemas.microsoft.com/office/drawing/2014/main" id="{20E71CEA-6E98-4F21-8535-990759C85411}"/>
                  </a:ext>
                </a:extLst>
              </p:cNvPr>
              <p:cNvPicPr/>
              <p:nvPr/>
            </p:nvPicPr>
            <p:blipFill>
              <a:blip r:embed="rId5"/>
              <a:stretch>
                <a:fillRect/>
              </a:stretch>
            </p:blipFill>
            <p:spPr>
              <a:xfrm>
                <a:off x="1591855" y="32552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30E94AFF-3D17-4341-8880-35267C3A7CF4}"/>
                  </a:ext>
                </a:extLst>
              </p14:cNvPr>
              <p14:cNvContentPartPr/>
              <p14:nvPr/>
            </p14:nvContentPartPr>
            <p14:xfrm>
              <a:off x="1404295" y="3490004"/>
              <a:ext cx="360" cy="360"/>
            </p14:xfrm>
          </p:contentPart>
        </mc:Choice>
        <mc:Fallback xmlns="">
          <p:pic>
            <p:nvPicPr>
              <p:cNvPr id="11" name="インク 10">
                <a:extLst>
                  <a:ext uri="{FF2B5EF4-FFF2-40B4-BE49-F238E27FC236}">
                    <a16:creationId xmlns:a16="http://schemas.microsoft.com/office/drawing/2014/main" id="{30E94AFF-3D17-4341-8880-35267C3A7CF4}"/>
                  </a:ext>
                </a:extLst>
              </p:cNvPr>
              <p:cNvPicPr/>
              <p:nvPr/>
            </p:nvPicPr>
            <p:blipFill>
              <a:blip r:embed="rId5"/>
              <a:stretch>
                <a:fillRect/>
              </a:stretch>
            </p:blipFill>
            <p:spPr>
              <a:xfrm>
                <a:off x="1395655" y="3481364"/>
                <a:ext cx="18000" cy="18000"/>
              </a:xfrm>
              <a:prstGeom prst="rect">
                <a:avLst/>
              </a:prstGeom>
            </p:spPr>
          </p:pic>
        </mc:Fallback>
      </mc:AlternateContent>
      <p:pic>
        <p:nvPicPr>
          <p:cNvPr id="9" name="図 8" descr="緑の鳥&#10;&#10;自動的に生成された説明">
            <a:extLst>
              <a:ext uri="{FF2B5EF4-FFF2-40B4-BE49-F238E27FC236}">
                <a16:creationId xmlns:a16="http://schemas.microsoft.com/office/drawing/2014/main" id="{5355E8DB-4793-4A79-A58B-6F234264EE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9997" y="4738501"/>
            <a:ext cx="1620000" cy="1620000"/>
          </a:xfrm>
          <a:prstGeom prst="rect">
            <a:avLst/>
          </a:prstGeom>
        </p:spPr>
      </p:pic>
      <p:pic>
        <p:nvPicPr>
          <p:cNvPr id="13" name="図 12" descr="グリーン, 鳥, 座る, 小さい が含まれている画像&#10;&#10;自動的に生成された説明">
            <a:extLst>
              <a:ext uri="{FF2B5EF4-FFF2-40B4-BE49-F238E27FC236}">
                <a16:creationId xmlns:a16="http://schemas.microsoft.com/office/drawing/2014/main" id="{18067E1C-A53C-44E5-96B1-CEB7B561C2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9997" y="2619000"/>
            <a:ext cx="1620000" cy="1620000"/>
          </a:xfrm>
          <a:prstGeom prst="rect">
            <a:avLst/>
          </a:prstGeom>
        </p:spPr>
      </p:pic>
      <p:pic>
        <p:nvPicPr>
          <p:cNvPr id="15" name="図 14" descr="鳥, ピンク, 座る, 小さい が含まれている画像&#10;&#10;自動的に生成された説明">
            <a:extLst>
              <a:ext uri="{FF2B5EF4-FFF2-40B4-BE49-F238E27FC236}">
                <a16:creationId xmlns:a16="http://schemas.microsoft.com/office/drawing/2014/main" id="{CEF5A91B-E1CE-4C53-B174-389DA7398E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5998" y="2619000"/>
            <a:ext cx="1620000" cy="1620000"/>
          </a:xfrm>
          <a:prstGeom prst="rect">
            <a:avLst/>
          </a:prstGeom>
        </p:spPr>
      </p:pic>
      <p:pic>
        <p:nvPicPr>
          <p:cNvPr id="17" name="図 16" descr="魚, 鳥, ベッド が含まれている画像&#10;&#10;自動的に生成された説明">
            <a:extLst>
              <a:ext uri="{FF2B5EF4-FFF2-40B4-BE49-F238E27FC236}">
                <a16:creationId xmlns:a16="http://schemas.microsoft.com/office/drawing/2014/main" id="{24E58A56-8E44-46AF-AC45-B25B062CB48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80111" y="4738501"/>
            <a:ext cx="1620000" cy="1620000"/>
          </a:xfrm>
          <a:prstGeom prst="rect">
            <a:avLst/>
          </a:prstGeom>
        </p:spPr>
      </p:pic>
      <p:pic>
        <p:nvPicPr>
          <p:cNvPr id="19" name="図 18" descr="動物, 鳥, 小さい, 座る が含まれている画像&#10;&#10;自動的に生成された説明">
            <a:extLst>
              <a:ext uri="{FF2B5EF4-FFF2-40B4-BE49-F238E27FC236}">
                <a16:creationId xmlns:a16="http://schemas.microsoft.com/office/drawing/2014/main" id="{8D589DC7-976F-45F7-AED8-EC5F39A2C2A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61999" y="2619000"/>
            <a:ext cx="1620000" cy="1620000"/>
          </a:xfrm>
          <a:prstGeom prst="rect">
            <a:avLst/>
          </a:prstGeom>
        </p:spPr>
      </p:pic>
      <p:pic>
        <p:nvPicPr>
          <p:cNvPr id="23" name="図 22" descr="小さい, ピンク, 少し, 鳥 が含まれている画像&#10;&#10;自動的に生成された説明">
            <a:extLst>
              <a:ext uri="{FF2B5EF4-FFF2-40B4-BE49-F238E27FC236}">
                <a16:creationId xmlns:a16="http://schemas.microsoft.com/office/drawing/2014/main" id="{28054311-9F63-4927-933E-A07AB302A1D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74005" y="4738501"/>
            <a:ext cx="1620000" cy="1620000"/>
          </a:xfrm>
          <a:prstGeom prst="rect">
            <a:avLst/>
          </a:prstGeom>
        </p:spPr>
      </p:pic>
      <p:pic>
        <p:nvPicPr>
          <p:cNvPr id="27" name="図 26" descr="カラフルな鳥&#10;&#10;自動的に生成された説明">
            <a:extLst>
              <a:ext uri="{FF2B5EF4-FFF2-40B4-BE49-F238E27FC236}">
                <a16:creationId xmlns:a16="http://schemas.microsoft.com/office/drawing/2014/main" id="{E2DFF5C1-B899-454E-A8E4-B768415F9B8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55846" y="2619000"/>
            <a:ext cx="1620000" cy="1620000"/>
          </a:xfrm>
          <a:prstGeom prst="rect">
            <a:avLst/>
          </a:prstGeom>
        </p:spPr>
      </p:pic>
      <p:pic>
        <p:nvPicPr>
          <p:cNvPr id="32" name="図 31" descr="カラフルな鳥&#10;&#10;自動的に生成された説明">
            <a:extLst>
              <a:ext uri="{FF2B5EF4-FFF2-40B4-BE49-F238E27FC236}">
                <a16:creationId xmlns:a16="http://schemas.microsoft.com/office/drawing/2014/main" id="{907867B8-7CA5-40C2-92DD-5ACCA105891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56858" y="4712907"/>
            <a:ext cx="1620000" cy="1620000"/>
          </a:xfrm>
          <a:prstGeom prst="rect">
            <a:avLst/>
          </a:prstGeom>
        </p:spPr>
      </p:pic>
      <p:pic>
        <p:nvPicPr>
          <p:cNvPr id="34" name="図 33" descr="木の枝に止まっている鳥&#10;&#10;自動的に生成された説明">
            <a:extLst>
              <a:ext uri="{FF2B5EF4-FFF2-40B4-BE49-F238E27FC236}">
                <a16:creationId xmlns:a16="http://schemas.microsoft.com/office/drawing/2014/main" id="{C5AC143E-C8FB-4797-9506-F13923627D8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5982" y="2619000"/>
            <a:ext cx="1620000" cy="1620000"/>
          </a:xfrm>
          <a:prstGeom prst="rect">
            <a:avLst/>
          </a:prstGeom>
        </p:spPr>
      </p:pic>
      <p:pic>
        <p:nvPicPr>
          <p:cNvPr id="37" name="図 36" descr="木の枝に止まっている鳥&#10;&#10;自動的に生成された説明">
            <a:extLst>
              <a:ext uri="{FF2B5EF4-FFF2-40B4-BE49-F238E27FC236}">
                <a16:creationId xmlns:a16="http://schemas.microsoft.com/office/drawing/2014/main" id="{B13B0AE1-C1D8-4A42-9216-033E9BCC512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5982" y="4700665"/>
            <a:ext cx="1620000" cy="1620000"/>
          </a:xfrm>
          <a:prstGeom prst="rect">
            <a:avLst/>
          </a:prstGeom>
        </p:spPr>
      </p:pic>
    </p:spTree>
    <p:extLst>
      <p:ext uri="{BB962C8B-B14F-4D97-AF65-F5344CB8AC3E}">
        <p14:creationId xmlns:p14="http://schemas.microsoft.com/office/powerpoint/2010/main" val="1154576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err="1"/>
              <a:t>deepskyblue</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65</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mc:AlternateContent xmlns:mc="http://schemas.openxmlformats.org/markup-compatibility/2006" xmlns:p14="http://schemas.microsoft.com/office/powerpoint/2010/main">
        <mc:Choice Requires="p14">
          <p:contentPart p14:bwMode="auto" r:id="rId3">
            <p14:nvContentPartPr>
              <p14:cNvPr id="10" name="インク 9">
                <a:extLst>
                  <a:ext uri="{FF2B5EF4-FFF2-40B4-BE49-F238E27FC236}">
                    <a16:creationId xmlns:a16="http://schemas.microsoft.com/office/drawing/2014/main" id="{20E71CEA-6E98-4F21-8535-990759C85411}"/>
                  </a:ext>
                </a:extLst>
              </p14:cNvPr>
              <p14:cNvContentPartPr/>
              <p14:nvPr/>
            </p14:nvContentPartPr>
            <p14:xfrm>
              <a:off x="1600495" y="3264284"/>
              <a:ext cx="360" cy="360"/>
            </p14:xfrm>
          </p:contentPart>
        </mc:Choice>
        <mc:Fallback xmlns="">
          <p:pic>
            <p:nvPicPr>
              <p:cNvPr id="10" name="インク 9">
                <a:extLst>
                  <a:ext uri="{FF2B5EF4-FFF2-40B4-BE49-F238E27FC236}">
                    <a16:creationId xmlns:a16="http://schemas.microsoft.com/office/drawing/2014/main" id="{20E71CEA-6E98-4F21-8535-990759C85411}"/>
                  </a:ext>
                </a:extLst>
              </p:cNvPr>
              <p:cNvPicPr/>
              <p:nvPr/>
            </p:nvPicPr>
            <p:blipFill>
              <a:blip r:embed="rId5"/>
              <a:stretch>
                <a:fillRect/>
              </a:stretch>
            </p:blipFill>
            <p:spPr>
              <a:xfrm>
                <a:off x="1591855" y="32552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30E94AFF-3D17-4341-8880-35267C3A7CF4}"/>
                  </a:ext>
                </a:extLst>
              </p14:cNvPr>
              <p14:cNvContentPartPr/>
              <p14:nvPr/>
            </p14:nvContentPartPr>
            <p14:xfrm>
              <a:off x="1404295" y="3490004"/>
              <a:ext cx="360" cy="360"/>
            </p14:xfrm>
          </p:contentPart>
        </mc:Choice>
        <mc:Fallback xmlns="">
          <p:pic>
            <p:nvPicPr>
              <p:cNvPr id="11" name="インク 10">
                <a:extLst>
                  <a:ext uri="{FF2B5EF4-FFF2-40B4-BE49-F238E27FC236}">
                    <a16:creationId xmlns:a16="http://schemas.microsoft.com/office/drawing/2014/main" id="{30E94AFF-3D17-4341-8880-35267C3A7CF4}"/>
                  </a:ext>
                </a:extLst>
              </p:cNvPr>
              <p:cNvPicPr/>
              <p:nvPr/>
            </p:nvPicPr>
            <p:blipFill>
              <a:blip r:embed="rId5"/>
              <a:stretch>
                <a:fillRect/>
              </a:stretch>
            </p:blipFill>
            <p:spPr>
              <a:xfrm>
                <a:off x="1395655" y="3481364"/>
                <a:ext cx="18000" cy="18000"/>
              </a:xfrm>
              <a:prstGeom prst="rect">
                <a:avLst/>
              </a:prstGeom>
            </p:spPr>
          </p:pic>
        </mc:Fallback>
      </mc:AlternateContent>
      <p:pic>
        <p:nvPicPr>
          <p:cNvPr id="7" name="図 6" descr="屋外, グリーン, 水, 動物 が含まれている画像&#10;&#10;自動的に生成された説明">
            <a:extLst>
              <a:ext uri="{FF2B5EF4-FFF2-40B4-BE49-F238E27FC236}">
                <a16:creationId xmlns:a16="http://schemas.microsoft.com/office/drawing/2014/main" id="{0F38FFAD-B8BE-472F-8D4E-FC4B5C805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9560" y="2619000"/>
            <a:ext cx="1620000" cy="1620000"/>
          </a:xfrm>
          <a:prstGeom prst="rect">
            <a:avLst/>
          </a:prstGeom>
        </p:spPr>
      </p:pic>
      <p:pic>
        <p:nvPicPr>
          <p:cNvPr id="12" name="図 11" descr="動物, 鳥, 小さい, 座る が含まれている画像&#10;&#10;自動的に生成された説明">
            <a:extLst>
              <a:ext uri="{FF2B5EF4-FFF2-40B4-BE49-F238E27FC236}">
                <a16:creationId xmlns:a16="http://schemas.microsoft.com/office/drawing/2014/main" id="{04611C4D-6532-44F2-9CAA-2D732E9F60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9560" y="4738501"/>
            <a:ext cx="1620000" cy="1620000"/>
          </a:xfrm>
          <a:prstGeom prst="rect">
            <a:avLst/>
          </a:prstGeom>
        </p:spPr>
      </p:pic>
      <p:pic>
        <p:nvPicPr>
          <p:cNvPr id="14" name="図 13" descr="カラフルな鳥&#10;&#10;自動的に生成された説明">
            <a:extLst>
              <a:ext uri="{FF2B5EF4-FFF2-40B4-BE49-F238E27FC236}">
                <a16:creationId xmlns:a16="http://schemas.microsoft.com/office/drawing/2014/main" id="{47869062-B38F-4C6E-A4AF-2A00F0458E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5998" y="2606758"/>
            <a:ext cx="1620000" cy="1620000"/>
          </a:xfrm>
          <a:prstGeom prst="rect">
            <a:avLst/>
          </a:prstGeom>
        </p:spPr>
      </p:pic>
      <p:pic>
        <p:nvPicPr>
          <p:cNvPr id="16" name="図 15" descr="動物, 鳥, 座る, 小さい が含まれている画像&#10;&#10;自動的に生成された説明">
            <a:extLst>
              <a:ext uri="{FF2B5EF4-FFF2-40B4-BE49-F238E27FC236}">
                <a16:creationId xmlns:a16="http://schemas.microsoft.com/office/drawing/2014/main" id="{C2C27A2A-CB72-4D30-B483-3F33845361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5561" y="4738501"/>
            <a:ext cx="1620000" cy="1620000"/>
          </a:xfrm>
          <a:prstGeom prst="rect">
            <a:avLst/>
          </a:prstGeom>
        </p:spPr>
      </p:pic>
      <p:pic>
        <p:nvPicPr>
          <p:cNvPr id="18" name="図 17" descr="カラフルな鳥&#10;&#10;自動的に生成された説明">
            <a:extLst>
              <a:ext uri="{FF2B5EF4-FFF2-40B4-BE49-F238E27FC236}">
                <a16:creationId xmlns:a16="http://schemas.microsoft.com/office/drawing/2014/main" id="{D22AFAE4-6B8B-4587-A910-D94F70E6628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61999" y="2619000"/>
            <a:ext cx="1620000" cy="1620000"/>
          </a:xfrm>
          <a:prstGeom prst="rect">
            <a:avLst/>
          </a:prstGeom>
        </p:spPr>
      </p:pic>
      <p:pic>
        <p:nvPicPr>
          <p:cNvPr id="21" name="図 20" descr="鳥, カラフル が含まれている画像&#10;&#10;自動的に生成された説明">
            <a:extLst>
              <a:ext uri="{FF2B5EF4-FFF2-40B4-BE49-F238E27FC236}">
                <a16:creationId xmlns:a16="http://schemas.microsoft.com/office/drawing/2014/main" id="{D1821475-0B84-4A26-9209-06F07CE1785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69560" y="4738501"/>
            <a:ext cx="1620000" cy="1620000"/>
          </a:xfrm>
          <a:prstGeom prst="rect">
            <a:avLst/>
          </a:prstGeom>
        </p:spPr>
      </p:pic>
      <p:pic>
        <p:nvPicPr>
          <p:cNvPr id="27" name="図 26" descr="カラフルな鳥&#10;&#10;自動的に生成された説明">
            <a:extLst>
              <a:ext uri="{FF2B5EF4-FFF2-40B4-BE49-F238E27FC236}">
                <a16:creationId xmlns:a16="http://schemas.microsoft.com/office/drawing/2014/main" id="{468378CC-10D4-4A78-B9BE-13E3D821F1A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68000" y="2606758"/>
            <a:ext cx="1620000" cy="1620000"/>
          </a:xfrm>
          <a:prstGeom prst="rect">
            <a:avLst/>
          </a:prstGeom>
        </p:spPr>
      </p:pic>
      <p:pic>
        <p:nvPicPr>
          <p:cNvPr id="32" name="図 31" descr="木の枝に止まっている鳥&#10;&#10;自動的に生成された説明">
            <a:extLst>
              <a:ext uri="{FF2B5EF4-FFF2-40B4-BE49-F238E27FC236}">
                <a16:creationId xmlns:a16="http://schemas.microsoft.com/office/drawing/2014/main" id="{30DF13BA-12EF-4A20-A891-BCA82FDE817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63454" y="4738501"/>
            <a:ext cx="1620000" cy="1620000"/>
          </a:xfrm>
          <a:prstGeom prst="rect">
            <a:avLst/>
          </a:prstGeom>
        </p:spPr>
      </p:pic>
      <p:pic>
        <p:nvPicPr>
          <p:cNvPr id="34" name="図 33" descr="手すりに停まっている鳥&#10;&#10;自動的に生成された説明">
            <a:extLst>
              <a:ext uri="{FF2B5EF4-FFF2-40B4-BE49-F238E27FC236}">
                <a16:creationId xmlns:a16="http://schemas.microsoft.com/office/drawing/2014/main" id="{6D770153-FA23-49CD-87F1-E87B2584457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8901" y="2599025"/>
            <a:ext cx="1620000" cy="1620000"/>
          </a:xfrm>
          <a:prstGeom prst="rect">
            <a:avLst/>
          </a:prstGeom>
        </p:spPr>
      </p:pic>
      <p:pic>
        <p:nvPicPr>
          <p:cNvPr id="37" name="図 36" descr="木の枝に止まっている鳥&#10;&#10;自動的に生成された説明">
            <a:extLst>
              <a:ext uri="{FF2B5EF4-FFF2-40B4-BE49-F238E27FC236}">
                <a16:creationId xmlns:a16="http://schemas.microsoft.com/office/drawing/2014/main" id="{0786D18A-C53C-40C1-B06D-D35B5F6580B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8901" y="4746772"/>
            <a:ext cx="1620000" cy="1620000"/>
          </a:xfrm>
          <a:prstGeom prst="rect">
            <a:avLst/>
          </a:prstGeom>
        </p:spPr>
      </p:pic>
    </p:spTree>
    <p:extLst>
      <p:ext uri="{BB962C8B-B14F-4D97-AF65-F5344CB8AC3E}">
        <p14:creationId xmlns:p14="http://schemas.microsoft.com/office/powerpoint/2010/main" val="34293447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err="1"/>
              <a:t>orangered</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66</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mc:AlternateContent xmlns:mc="http://schemas.openxmlformats.org/markup-compatibility/2006" xmlns:p14="http://schemas.microsoft.com/office/powerpoint/2010/main">
        <mc:Choice Requires="p14">
          <p:contentPart p14:bwMode="auto" r:id="rId3">
            <p14:nvContentPartPr>
              <p14:cNvPr id="10" name="インク 9">
                <a:extLst>
                  <a:ext uri="{FF2B5EF4-FFF2-40B4-BE49-F238E27FC236}">
                    <a16:creationId xmlns:a16="http://schemas.microsoft.com/office/drawing/2014/main" id="{20E71CEA-6E98-4F21-8535-990759C85411}"/>
                  </a:ext>
                </a:extLst>
              </p14:cNvPr>
              <p14:cNvContentPartPr/>
              <p14:nvPr/>
            </p14:nvContentPartPr>
            <p14:xfrm>
              <a:off x="1600495" y="3264284"/>
              <a:ext cx="360" cy="360"/>
            </p14:xfrm>
          </p:contentPart>
        </mc:Choice>
        <mc:Fallback xmlns="">
          <p:pic>
            <p:nvPicPr>
              <p:cNvPr id="10" name="インク 9">
                <a:extLst>
                  <a:ext uri="{FF2B5EF4-FFF2-40B4-BE49-F238E27FC236}">
                    <a16:creationId xmlns:a16="http://schemas.microsoft.com/office/drawing/2014/main" id="{20E71CEA-6E98-4F21-8535-990759C85411}"/>
                  </a:ext>
                </a:extLst>
              </p:cNvPr>
              <p:cNvPicPr/>
              <p:nvPr/>
            </p:nvPicPr>
            <p:blipFill>
              <a:blip r:embed="rId5"/>
              <a:stretch>
                <a:fillRect/>
              </a:stretch>
            </p:blipFill>
            <p:spPr>
              <a:xfrm>
                <a:off x="1591855" y="32552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30E94AFF-3D17-4341-8880-35267C3A7CF4}"/>
                  </a:ext>
                </a:extLst>
              </p14:cNvPr>
              <p14:cNvContentPartPr/>
              <p14:nvPr/>
            </p14:nvContentPartPr>
            <p14:xfrm>
              <a:off x="1404295" y="3490004"/>
              <a:ext cx="360" cy="360"/>
            </p14:xfrm>
          </p:contentPart>
        </mc:Choice>
        <mc:Fallback xmlns="">
          <p:pic>
            <p:nvPicPr>
              <p:cNvPr id="11" name="インク 10">
                <a:extLst>
                  <a:ext uri="{FF2B5EF4-FFF2-40B4-BE49-F238E27FC236}">
                    <a16:creationId xmlns:a16="http://schemas.microsoft.com/office/drawing/2014/main" id="{30E94AFF-3D17-4341-8880-35267C3A7CF4}"/>
                  </a:ext>
                </a:extLst>
              </p:cNvPr>
              <p:cNvPicPr/>
              <p:nvPr/>
            </p:nvPicPr>
            <p:blipFill>
              <a:blip r:embed="rId5"/>
              <a:stretch>
                <a:fillRect/>
              </a:stretch>
            </p:blipFill>
            <p:spPr>
              <a:xfrm>
                <a:off x="1395655" y="3481364"/>
                <a:ext cx="18000" cy="18000"/>
              </a:xfrm>
              <a:prstGeom prst="rect">
                <a:avLst/>
              </a:prstGeom>
            </p:spPr>
          </p:pic>
        </mc:Fallback>
      </mc:AlternateContent>
      <p:pic>
        <p:nvPicPr>
          <p:cNvPr id="6" name="図 5" descr="動物, カエル, 鳥 が含まれている画像&#10;&#10;自動的に生成された説明">
            <a:extLst>
              <a:ext uri="{FF2B5EF4-FFF2-40B4-BE49-F238E27FC236}">
                <a16:creationId xmlns:a16="http://schemas.microsoft.com/office/drawing/2014/main" id="{4B308587-2C15-4FF4-90BC-ABA25C0BBF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9560" y="2630102"/>
            <a:ext cx="1620000" cy="1620000"/>
          </a:xfrm>
          <a:prstGeom prst="rect">
            <a:avLst/>
          </a:prstGeom>
        </p:spPr>
      </p:pic>
      <p:pic>
        <p:nvPicPr>
          <p:cNvPr id="9" name="図 8" descr="鳥の顔&#10;&#10;自動的に生成された説明">
            <a:extLst>
              <a:ext uri="{FF2B5EF4-FFF2-40B4-BE49-F238E27FC236}">
                <a16:creationId xmlns:a16="http://schemas.microsoft.com/office/drawing/2014/main" id="{03CA2B6C-B7F9-47F0-B18F-84881D962C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9560" y="4757979"/>
            <a:ext cx="1620000" cy="1620000"/>
          </a:xfrm>
          <a:prstGeom prst="rect">
            <a:avLst/>
          </a:prstGeom>
        </p:spPr>
      </p:pic>
      <p:pic>
        <p:nvPicPr>
          <p:cNvPr id="13" name="図 12" descr="動物, 鳥, 座る, カラフル が含まれている画像&#10;&#10;自動的に生成された説明">
            <a:extLst>
              <a:ext uri="{FF2B5EF4-FFF2-40B4-BE49-F238E27FC236}">
                <a16:creationId xmlns:a16="http://schemas.microsoft.com/office/drawing/2014/main" id="{B30FBC97-C936-4793-8227-F08E964B9E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3454" y="2630102"/>
            <a:ext cx="1620000" cy="1620000"/>
          </a:xfrm>
          <a:prstGeom prst="rect">
            <a:avLst/>
          </a:prstGeom>
        </p:spPr>
      </p:pic>
      <p:pic>
        <p:nvPicPr>
          <p:cNvPr id="15" name="図 14" descr="カラフルな鳥&#10;&#10;自動的に生成された説明">
            <a:extLst>
              <a:ext uri="{FF2B5EF4-FFF2-40B4-BE49-F238E27FC236}">
                <a16:creationId xmlns:a16="http://schemas.microsoft.com/office/drawing/2014/main" id="{CD00D59D-15CC-425E-A57B-32816FC05D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6000" y="4738500"/>
            <a:ext cx="1620000" cy="1620000"/>
          </a:xfrm>
          <a:prstGeom prst="rect">
            <a:avLst/>
          </a:prstGeom>
        </p:spPr>
      </p:pic>
      <p:pic>
        <p:nvPicPr>
          <p:cNvPr id="17" name="図 16" descr="鳥, 動物, 屋外, 立つ が含まれている画像&#10;&#10;自動的に生成された説明">
            <a:extLst>
              <a:ext uri="{FF2B5EF4-FFF2-40B4-BE49-F238E27FC236}">
                <a16:creationId xmlns:a16="http://schemas.microsoft.com/office/drawing/2014/main" id="{92ED19A1-6BA2-4896-B778-4147094E9AA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4106" y="2606758"/>
            <a:ext cx="1620000" cy="1620000"/>
          </a:xfrm>
          <a:prstGeom prst="rect">
            <a:avLst/>
          </a:prstGeom>
        </p:spPr>
      </p:pic>
      <p:pic>
        <p:nvPicPr>
          <p:cNvPr id="19" name="図 18" descr="鳥, 動物, 立つ, 小さい が含まれている画像&#10;&#10;自動的に生成された説明">
            <a:extLst>
              <a:ext uri="{FF2B5EF4-FFF2-40B4-BE49-F238E27FC236}">
                <a16:creationId xmlns:a16="http://schemas.microsoft.com/office/drawing/2014/main" id="{B9332BBA-5A67-43E2-A78A-17A5A8D442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74106" y="4757979"/>
            <a:ext cx="1620000" cy="1620000"/>
          </a:xfrm>
          <a:prstGeom prst="rect">
            <a:avLst/>
          </a:prstGeom>
        </p:spPr>
      </p:pic>
      <p:pic>
        <p:nvPicPr>
          <p:cNvPr id="23" name="図 22" descr="カラフルな鳥&#10;&#10;自動的に生成された説明">
            <a:extLst>
              <a:ext uri="{FF2B5EF4-FFF2-40B4-BE49-F238E27FC236}">
                <a16:creationId xmlns:a16="http://schemas.microsoft.com/office/drawing/2014/main" id="{EBE45E9E-87EF-4BFE-904A-09437CD614E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55014" y="2619000"/>
            <a:ext cx="1620000" cy="1620000"/>
          </a:xfrm>
          <a:prstGeom prst="rect">
            <a:avLst/>
          </a:prstGeom>
        </p:spPr>
      </p:pic>
      <p:pic>
        <p:nvPicPr>
          <p:cNvPr id="31" name="図 30" descr="動物, 鳥, 座る, 小さい が含まれている画像&#10;&#10;自動的に生成された説明">
            <a:extLst>
              <a:ext uri="{FF2B5EF4-FFF2-40B4-BE49-F238E27FC236}">
                <a16:creationId xmlns:a16="http://schemas.microsoft.com/office/drawing/2014/main" id="{ED33D58D-45C4-4F25-81FD-C1963BC2A90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80546" y="4757979"/>
            <a:ext cx="1620000" cy="1620000"/>
          </a:xfrm>
          <a:prstGeom prst="rect">
            <a:avLst/>
          </a:prstGeom>
        </p:spPr>
      </p:pic>
      <p:pic>
        <p:nvPicPr>
          <p:cNvPr id="33" name="図 32" descr="座っている鳥&#10;&#10;自動的に生成された説明">
            <a:extLst>
              <a:ext uri="{FF2B5EF4-FFF2-40B4-BE49-F238E27FC236}">
                <a16:creationId xmlns:a16="http://schemas.microsoft.com/office/drawing/2014/main" id="{8C4A1719-053D-43A7-8310-18D874F3581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9822" y="2606758"/>
            <a:ext cx="1620000" cy="1620000"/>
          </a:xfrm>
          <a:prstGeom prst="rect">
            <a:avLst/>
          </a:prstGeom>
        </p:spPr>
      </p:pic>
      <p:pic>
        <p:nvPicPr>
          <p:cNvPr id="36" name="図 35" descr="緑の鳥&#10;&#10;自動的に生成された説明">
            <a:extLst>
              <a:ext uri="{FF2B5EF4-FFF2-40B4-BE49-F238E27FC236}">
                <a16:creationId xmlns:a16="http://schemas.microsoft.com/office/drawing/2014/main" id="{B1873D91-FDF4-428C-9DC4-2A9DC1A8254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9822" y="4738500"/>
            <a:ext cx="1620000" cy="1620000"/>
          </a:xfrm>
          <a:prstGeom prst="rect">
            <a:avLst/>
          </a:prstGeom>
        </p:spPr>
      </p:pic>
    </p:spTree>
    <p:extLst>
      <p:ext uri="{BB962C8B-B14F-4D97-AF65-F5344CB8AC3E}">
        <p14:creationId xmlns:p14="http://schemas.microsoft.com/office/powerpoint/2010/main" val="35356116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err="1"/>
              <a:t>navajowhite</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67</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mc:AlternateContent xmlns:mc="http://schemas.openxmlformats.org/markup-compatibility/2006" xmlns:p14="http://schemas.microsoft.com/office/powerpoint/2010/main">
        <mc:Choice Requires="p14">
          <p:contentPart p14:bwMode="auto" r:id="rId3">
            <p14:nvContentPartPr>
              <p14:cNvPr id="10" name="インク 9">
                <a:extLst>
                  <a:ext uri="{FF2B5EF4-FFF2-40B4-BE49-F238E27FC236}">
                    <a16:creationId xmlns:a16="http://schemas.microsoft.com/office/drawing/2014/main" id="{20E71CEA-6E98-4F21-8535-990759C85411}"/>
                  </a:ext>
                </a:extLst>
              </p14:cNvPr>
              <p14:cNvContentPartPr/>
              <p14:nvPr/>
            </p14:nvContentPartPr>
            <p14:xfrm>
              <a:off x="1600495" y="3264284"/>
              <a:ext cx="360" cy="360"/>
            </p14:xfrm>
          </p:contentPart>
        </mc:Choice>
        <mc:Fallback xmlns="">
          <p:pic>
            <p:nvPicPr>
              <p:cNvPr id="10" name="インク 9">
                <a:extLst>
                  <a:ext uri="{FF2B5EF4-FFF2-40B4-BE49-F238E27FC236}">
                    <a16:creationId xmlns:a16="http://schemas.microsoft.com/office/drawing/2014/main" id="{20E71CEA-6E98-4F21-8535-990759C85411}"/>
                  </a:ext>
                </a:extLst>
              </p:cNvPr>
              <p:cNvPicPr/>
              <p:nvPr/>
            </p:nvPicPr>
            <p:blipFill>
              <a:blip r:embed="rId5"/>
              <a:stretch>
                <a:fillRect/>
              </a:stretch>
            </p:blipFill>
            <p:spPr>
              <a:xfrm>
                <a:off x="1591855" y="32552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30E94AFF-3D17-4341-8880-35267C3A7CF4}"/>
                  </a:ext>
                </a:extLst>
              </p14:cNvPr>
              <p14:cNvContentPartPr/>
              <p14:nvPr/>
            </p14:nvContentPartPr>
            <p14:xfrm>
              <a:off x="1404295" y="3490004"/>
              <a:ext cx="360" cy="360"/>
            </p14:xfrm>
          </p:contentPart>
        </mc:Choice>
        <mc:Fallback xmlns="">
          <p:pic>
            <p:nvPicPr>
              <p:cNvPr id="11" name="インク 10">
                <a:extLst>
                  <a:ext uri="{FF2B5EF4-FFF2-40B4-BE49-F238E27FC236}">
                    <a16:creationId xmlns:a16="http://schemas.microsoft.com/office/drawing/2014/main" id="{30E94AFF-3D17-4341-8880-35267C3A7CF4}"/>
                  </a:ext>
                </a:extLst>
              </p:cNvPr>
              <p:cNvPicPr/>
              <p:nvPr/>
            </p:nvPicPr>
            <p:blipFill>
              <a:blip r:embed="rId5"/>
              <a:stretch>
                <a:fillRect/>
              </a:stretch>
            </p:blipFill>
            <p:spPr>
              <a:xfrm>
                <a:off x="1395655" y="3481364"/>
                <a:ext cx="18000" cy="18000"/>
              </a:xfrm>
              <a:prstGeom prst="rect">
                <a:avLst/>
              </a:prstGeom>
            </p:spPr>
          </p:pic>
        </mc:Fallback>
      </mc:AlternateContent>
      <p:pic>
        <p:nvPicPr>
          <p:cNvPr id="38" name="図 37" descr="水の中にいる鳥&#10;&#10;自動的に生成された説明">
            <a:extLst>
              <a:ext uri="{FF2B5EF4-FFF2-40B4-BE49-F238E27FC236}">
                <a16:creationId xmlns:a16="http://schemas.microsoft.com/office/drawing/2014/main" id="{6210FC82-E159-43B9-9C68-584C11A238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1999" y="4738501"/>
            <a:ext cx="1620000" cy="1620000"/>
          </a:xfrm>
          <a:prstGeom prst="rect">
            <a:avLst/>
          </a:prstGeom>
        </p:spPr>
      </p:pic>
      <p:pic>
        <p:nvPicPr>
          <p:cNvPr id="6" name="図 5" descr="木の枝に止まっている鳥&#10;&#10;自動的に生成された説明">
            <a:extLst>
              <a:ext uri="{FF2B5EF4-FFF2-40B4-BE49-F238E27FC236}">
                <a16:creationId xmlns:a16="http://schemas.microsoft.com/office/drawing/2014/main" id="{27D6F360-D9D6-469F-AB77-8B9BDE3DCB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9560" y="2619000"/>
            <a:ext cx="1620000" cy="1620000"/>
          </a:xfrm>
          <a:prstGeom prst="rect">
            <a:avLst/>
          </a:prstGeom>
        </p:spPr>
      </p:pic>
      <p:pic>
        <p:nvPicPr>
          <p:cNvPr id="9" name="図 8" descr="鳥, キジ が含まれている画像&#10;&#10;自動的に生成された説明">
            <a:extLst>
              <a:ext uri="{FF2B5EF4-FFF2-40B4-BE49-F238E27FC236}">
                <a16:creationId xmlns:a16="http://schemas.microsoft.com/office/drawing/2014/main" id="{D38A8F80-2A69-4D64-94F1-6176B9D978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49560" y="4738501"/>
            <a:ext cx="1620000" cy="1620000"/>
          </a:xfrm>
          <a:prstGeom prst="rect">
            <a:avLst/>
          </a:prstGeom>
        </p:spPr>
      </p:pic>
      <p:pic>
        <p:nvPicPr>
          <p:cNvPr id="13" name="図 12" descr="水の中にいる鳥&#10;&#10;自動的に生成された説明">
            <a:extLst>
              <a:ext uri="{FF2B5EF4-FFF2-40B4-BE49-F238E27FC236}">
                <a16:creationId xmlns:a16="http://schemas.microsoft.com/office/drawing/2014/main" id="{EEAFBF25-5276-4C40-A86C-F0D0986DFE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5998" y="2599025"/>
            <a:ext cx="1620000" cy="1620000"/>
          </a:xfrm>
          <a:prstGeom prst="rect">
            <a:avLst/>
          </a:prstGeom>
        </p:spPr>
      </p:pic>
      <p:pic>
        <p:nvPicPr>
          <p:cNvPr id="15" name="図 14" descr="屋内, 鳥, 座る, 水鳥 が含まれている画像&#10;&#10;自動的に生成された説明">
            <a:extLst>
              <a:ext uri="{FF2B5EF4-FFF2-40B4-BE49-F238E27FC236}">
                <a16:creationId xmlns:a16="http://schemas.microsoft.com/office/drawing/2014/main" id="{B8F522DC-39D0-47BC-9257-D07CFA0D5C0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55561" y="4726902"/>
            <a:ext cx="1620000" cy="1620000"/>
          </a:xfrm>
          <a:prstGeom prst="rect">
            <a:avLst/>
          </a:prstGeom>
        </p:spPr>
      </p:pic>
      <p:pic>
        <p:nvPicPr>
          <p:cNvPr id="17" name="図 16" descr="水の中にいる鳥&#10;&#10;自動的に生成された説明">
            <a:extLst>
              <a:ext uri="{FF2B5EF4-FFF2-40B4-BE49-F238E27FC236}">
                <a16:creationId xmlns:a16="http://schemas.microsoft.com/office/drawing/2014/main" id="{18BFC5D1-016F-4BB1-AADB-79EE97EC1AD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61999" y="2619000"/>
            <a:ext cx="1620000" cy="1620000"/>
          </a:xfrm>
          <a:prstGeom prst="rect">
            <a:avLst/>
          </a:prstGeom>
        </p:spPr>
      </p:pic>
      <p:pic>
        <p:nvPicPr>
          <p:cNvPr id="19" name="図 18" descr="水の中にいる鳥&#10;&#10;自動的に生成された説明">
            <a:extLst>
              <a:ext uri="{FF2B5EF4-FFF2-40B4-BE49-F238E27FC236}">
                <a16:creationId xmlns:a16="http://schemas.microsoft.com/office/drawing/2014/main" id="{A7E75E96-4C88-49BD-8001-27318D3E86D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68000" y="2606758"/>
            <a:ext cx="1620000" cy="1620000"/>
          </a:xfrm>
          <a:prstGeom prst="rect">
            <a:avLst/>
          </a:prstGeom>
        </p:spPr>
      </p:pic>
      <p:pic>
        <p:nvPicPr>
          <p:cNvPr id="23" name="図 22" descr="動物, グリーン, 鳥, 水鳥 が含まれている画像&#10;&#10;自動的に生成された説明">
            <a:extLst>
              <a:ext uri="{FF2B5EF4-FFF2-40B4-BE49-F238E27FC236}">
                <a16:creationId xmlns:a16="http://schemas.microsoft.com/office/drawing/2014/main" id="{E589E9F0-7F7E-47B1-8986-18CCB05D121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68000" y="4726902"/>
            <a:ext cx="1620000" cy="1620000"/>
          </a:xfrm>
          <a:prstGeom prst="rect">
            <a:avLst/>
          </a:prstGeom>
        </p:spPr>
      </p:pic>
      <p:pic>
        <p:nvPicPr>
          <p:cNvPr id="31" name="図 30" descr="草の上にいる鳥&#10;&#10;自動的に生成された説明">
            <a:extLst>
              <a:ext uri="{FF2B5EF4-FFF2-40B4-BE49-F238E27FC236}">
                <a16:creationId xmlns:a16="http://schemas.microsoft.com/office/drawing/2014/main" id="{7B117F70-6908-4621-9721-DD65B918D85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8106" y="2599025"/>
            <a:ext cx="1620000" cy="1620000"/>
          </a:xfrm>
          <a:prstGeom prst="rect">
            <a:avLst/>
          </a:prstGeom>
        </p:spPr>
      </p:pic>
      <p:pic>
        <p:nvPicPr>
          <p:cNvPr id="33" name="図 32" descr="緑の鳥&#10;&#10;自動的に生成された説明">
            <a:extLst>
              <a:ext uri="{FF2B5EF4-FFF2-40B4-BE49-F238E27FC236}">
                <a16:creationId xmlns:a16="http://schemas.microsoft.com/office/drawing/2014/main" id="{67D2F925-47D9-4F1A-A830-C852105939F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1573" y="4746772"/>
            <a:ext cx="1620000" cy="1620000"/>
          </a:xfrm>
          <a:prstGeom prst="rect">
            <a:avLst/>
          </a:prstGeom>
        </p:spPr>
      </p:pic>
    </p:spTree>
    <p:extLst>
      <p:ext uri="{BB962C8B-B14F-4D97-AF65-F5344CB8AC3E}">
        <p14:creationId xmlns:p14="http://schemas.microsoft.com/office/powerpoint/2010/main" val="1797882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実験結果</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68</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3"/>
            <a:ext cx="8515350" cy="562317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a:t>
            </a:r>
            <a:r>
              <a:rPr lang="en-US" altLang="ja-JP" dirty="0"/>
              <a:t>3</a:t>
            </a:r>
          </a:p>
          <a:p>
            <a:pPr lvl="1" fontAlgn="auto">
              <a:spcAft>
                <a:spcPts val="0"/>
              </a:spcAft>
            </a:pPr>
            <a:r>
              <a:rPr lang="en-US" altLang="ja-JP" dirty="0"/>
              <a:t>matplotlib </a:t>
            </a:r>
            <a:r>
              <a:rPr lang="ja-JP" altLang="en-US" dirty="0"/>
              <a:t>で指定可能なカラーコードで</a:t>
            </a:r>
            <a:br>
              <a:rPr lang="en-US" altLang="ja-JP" dirty="0"/>
            </a:br>
            <a:r>
              <a:rPr lang="ja-JP" altLang="en-US" dirty="0"/>
              <a:t>実際に存在する物体名が由来となった色</a:t>
            </a:r>
            <a:endParaRPr lang="en-US" altLang="ja-JP" dirty="0"/>
          </a:p>
          <a:p>
            <a:pPr marL="685800" lvl="2" indent="0" fontAlgn="auto">
              <a:spcAft>
                <a:spcPts val="0"/>
              </a:spcAft>
              <a:buNone/>
            </a:pPr>
            <a:endParaRPr lang="en-US" altLang="ja-JP" sz="2800" dirty="0"/>
          </a:p>
          <a:p>
            <a:pPr marL="685800" lvl="2" indent="0" fontAlgn="auto">
              <a:spcAft>
                <a:spcPts val="0"/>
              </a:spcAft>
              <a:buNone/>
            </a:pPr>
            <a:r>
              <a:rPr lang="en-US" altLang="ja-JP" sz="2800" dirty="0"/>
              <a:t>ex)salmon(</a:t>
            </a:r>
            <a:r>
              <a:rPr lang="ja-JP" altLang="en-US" sz="2800" dirty="0"/>
              <a:t>学習済み</a:t>
            </a:r>
            <a:r>
              <a:rPr lang="en-US" altLang="ja-JP" sz="2800" dirty="0"/>
              <a:t>)</a:t>
            </a:r>
          </a:p>
          <a:p>
            <a:pPr marL="685800" lvl="2" indent="0" fontAlgn="auto">
              <a:spcAft>
                <a:spcPts val="0"/>
              </a:spcAft>
              <a:buNone/>
            </a:pPr>
            <a:endParaRPr lang="en-US" altLang="ja-JP" dirty="0"/>
          </a:p>
          <a:p>
            <a:pPr marL="685800" lvl="2" indent="0" fontAlgn="auto">
              <a:spcAft>
                <a:spcPts val="0"/>
              </a:spcAft>
              <a:buNone/>
            </a:pPr>
            <a:r>
              <a:rPr lang="en-US" altLang="ja-JP" dirty="0"/>
              <a:t>   tomato</a:t>
            </a:r>
          </a:p>
        </p:txBody>
      </p:sp>
    </p:spTree>
    <p:extLst>
      <p:ext uri="{BB962C8B-B14F-4D97-AF65-F5344CB8AC3E}">
        <p14:creationId xmlns:p14="http://schemas.microsoft.com/office/powerpoint/2010/main" val="34351136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salmon</a:t>
            </a:r>
            <a:r>
              <a:rPr lang="en-US" altLang="ja-JP" sz="2400" dirty="0"/>
              <a:t>(</a:t>
            </a:r>
            <a:r>
              <a:rPr lang="ja-JP" altLang="en-US" sz="2400" dirty="0"/>
              <a:t>学習済み</a:t>
            </a:r>
            <a:r>
              <a:rPr lang="en-US" altLang="ja-JP" sz="2400" dirty="0"/>
              <a:t>)</a:t>
            </a:r>
          </a:p>
          <a:p>
            <a:pPr marL="342900" lvl="1" indent="0">
              <a:buNone/>
            </a:pPr>
            <a:r>
              <a:rPr lang="ja-JP" altLang="en-US" sz="2400" dirty="0"/>
              <a:t>「サーモンの鳥つくって！」</a:t>
            </a:r>
          </a:p>
          <a:p>
            <a:pPr lvl="1"/>
            <a:endParaRPr lang="en-US" altLang="ja-JP"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69</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mc:AlternateContent xmlns:mc="http://schemas.openxmlformats.org/markup-compatibility/2006" xmlns:p14="http://schemas.microsoft.com/office/powerpoint/2010/main">
        <mc:Choice Requires="p14">
          <p:contentPart p14:bwMode="auto" r:id="rId3">
            <p14:nvContentPartPr>
              <p14:cNvPr id="10" name="インク 9">
                <a:extLst>
                  <a:ext uri="{FF2B5EF4-FFF2-40B4-BE49-F238E27FC236}">
                    <a16:creationId xmlns:a16="http://schemas.microsoft.com/office/drawing/2014/main" id="{20E71CEA-6E98-4F21-8535-990759C85411}"/>
                  </a:ext>
                </a:extLst>
              </p14:cNvPr>
              <p14:cNvContentPartPr/>
              <p14:nvPr/>
            </p14:nvContentPartPr>
            <p14:xfrm>
              <a:off x="1600495" y="3264284"/>
              <a:ext cx="360" cy="360"/>
            </p14:xfrm>
          </p:contentPart>
        </mc:Choice>
        <mc:Fallback xmlns="">
          <p:pic>
            <p:nvPicPr>
              <p:cNvPr id="10" name="インク 9">
                <a:extLst>
                  <a:ext uri="{FF2B5EF4-FFF2-40B4-BE49-F238E27FC236}">
                    <a16:creationId xmlns:a16="http://schemas.microsoft.com/office/drawing/2014/main" id="{20E71CEA-6E98-4F21-8535-990759C85411}"/>
                  </a:ext>
                </a:extLst>
              </p:cNvPr>
              <p:cNvPicPr/>
              <p:nvPr/>
            </p:nvPicPr>
            <p:blipFill>
              <a:blip r:embed="rId5"/>
              <a:stretch>
                <a:fillRect/>
              </a:stretch>
            </p:blipFill>
            <p:spPr>
              <a:xfrm>
                <a:off x="1591855" y="32552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30E94AFF-3D17-4341-8880-35267C3A7CF4}"/>
                  </a:ext>
                </a:extLst>
              </p14:cNvPr>
              <p14:cNvContentPartPr/>
              <p14:nvPr/>
            </p14:nvContentPartPr>
            <p14:xfrm>
              <a:off x="1404295" y="3490004"/>
              <a:ext cx="360" cy="360"/>
            </p14:xfrm>
          </p:contentPart>
        </mc:Choice>
        <mc:Fallback xmlns="">
          <p:pic>
            <p:nvPicPr>
              <p:cNvPr id="11" name="インク 10">
                <a:extLst>
                  <a:ext uri="{FF2B5EF4-FFF2-40B4-BE49-F238E27FC236}">
                    <a16:creationId xmlns:a16="http://schemas.microsoft.com/office/drawing/2014/main" id="{30E94AFF-3D17-4341-8880-35267C3A7CF4}"/>
                  </a:ext>
                </a:extLst>
              </p:cNvPr>
              <p:cNvPicPr/>
              <p:nvPr/>
            </p:nvPicPr>
            <p:blipFill>
              <a:blip r:embed="rId5"/>
              <a:stretch>
                <a:fillRect/>
              </a:stretch>
            </p:blipFill>
            <p:spPr>
              <a:xfrm>
                <a:off x="1395655" y="3481364"/>
                <a:ext cx="18000" cy="18000"/>
              </a:xfrm>
              <a:prstGeom prst="rect">
                <a:avLst/>
              </a:prstGeom>
            </p:spPr>
          </p:pic>
        </mc:Fallback>
      </mc:AlternateContent>
      <p:pic>
        <p:nvPicPr>
          <p:cNvPr id="7" name="図 6" descr="動物, 海洋生物 が含まれている画像&#10;&#10;自動的に生成された説明">
            <a:extLst>
              <a:ext uri="{FF2B5EF4-FFF2-40B4-BE49-F238E27FC236}">
                <a16:creationId xmlns:a16="http://schemas.microsoft.com/office/drawing/2014/main" id="{F39171D3-A521-43B2-B128-82FD77BA11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3454" y="2630102"/>
            <a:ext cx="1620000" cy="1620000"/>
          </a:xfrm>
          <a:prstGeom prst="rect">
            <a:avLst/>
          </a:prstGeom>
        </p:spPr>
      </p:pic>
      <p:pic>
        <p:nvPicPr>
          <p:cNvPr id="14" name="図 13" descr="動物, 鳥, 小さい, テーブル が含まれている画像&#10;&#10;自動的に生成された説明">
            <a:extLst>
              <a:ext uri="{FF2B5EF4-FFF2-40B4-BE49-F238E27FC236}">
                <a16:creationId xmlns:a16="http://schemas.microsoft.com/office/drawing/2014/main" id="{C04879AB-1884-4283-B5A4-7251D9CAC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55561" y="4738501"/>
            <a:ext cx="1620000" cy="1620000"/>
          </a:xfrm>
          <a:prstGeom prst="rect">
            <a:avLst/>
          </a:prstGeom>
        </p:spPr>
      </p:pic>
      <p:pic>
        <p:nvPicPr>
          <p:cNvPr id="16" name="図 15" descr="鳥, 動物, 座る, ピンク が含まれている画像&#10;&#10;自動的に生成された説明">
            <a:extLst>
              <a:ext uri="{FF2B5EF4-FFF2-40B4-BE49-F238E27FC236}">
                <a16:creationId xmlns:a16="http://schemas.microsoft.com/office/drawing/2014/main" id="{F1024AF4-0199-4240-BC0D-42BC637FCE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74106" y="2630102"/>
            <a:ext cx="1620000" cy="1620000"/>
          </a:xfrm>
          <a:prstGeom prst="rect">
            <a:avLst/>
          </a:prstGeom>
        </p:spPr>
      </p:pic>
      <p:pic>
        <p:nvPicPr>
          <p:cNvPr id="18" name="図 17" descr="水の中にいる鳥&#10;&#10;自動的に生成された説明">
            <a:extLst>
              <a:ext uri="{FF2B5EF4-FFF2-40B4-BE49-F238E27FC236}">
                <a16:creationId xmlns:a16="http://schemas.microsoft.com/office/drawing/2014/main" id="{67B48D6D-D554-4432-9D03-8634597836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0231" y="4738501"/>
            <a:ext cx="1620000" cy="1620000"/>
          </a:xfrm>
          <a:prstGeom prst="rect">
            <a:avLst/>
          </a:prstGeom>
        </p:spPr>
      </p:pic>
      <p:pic>
        <p:nvPicPr>
          <p:cNvPr id="21" name="図 20" descr="動物, 鳥, 座る, 長い が含まれている画像&#10;&#10;自動的に生成された説明">
            <a:extLst>
              <a:ext uri="{FF2B5EF4-FFF2-40B4-BE49-F238E27FC236}">
                <a16:creationId xmlns:a16="http://schemas.microsoft.com/office/drawing/2014/main" id="{8627B684-C5F4-4839-9C51-606455BA29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8000" y="2619000"/>
            <a:ext cx="1620000" cy="1620000"/>
          </a:xfrm>
          <a:prstGeom prst="rect">
            <a:avLst/>
          </a:prstGeom>
        </p:spPr>
      </p:pic>
      <p:pic>
        <p:nvPicPr>
          <p:cNvPr id="25" name="図 24" descr="鳥, 屋外, ピンク, 草 が含まれている画像&#10;&#10;自動的に生成された説明">
            <a:extLst>
              <a:ext uri="{FF2B5EF4-FFF2-40B4-BE49-F238E27FC236}">
                <a16:creationId xmlns:a16="http://schemas.microsoft.com/office/drawing/2014/main" id="{C81C7418-0F45-4248-BD01-E44706346F9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68000" y="4738501"/>
            <a:ext cx="1620000" cy="1620000"/>
          </a:xfrm>
          <a:prstGeom prst="rect">
            <a:avLst/>
          </a:prstGeom>
        </p:spPr>
      </p:pic>
      <p:pic>
        <p:nvPicPr>
          <p:cNvPr id="42" name="図 41" descr="屋内, 座る, テーブル, 鳥 が含まれている画像&#10;&#10;自動的に生成された説明">
            <a:extLst>
              <a:ext uri="{FF2B5EF4-FFF2-40B4-BE49-F238E27FC236}">
                <a16:creationId xmlns:a16="http://schemas.microsoft.com/office/drawing/2014/main" id="{D1A9E328-5E54-446E-9181-89BF1600F18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00251" y="2630102"/>
            <a:ext cx="1620000" cy="1620000"/>
          </a:xfrm>
          <a:prstGeom prst="rect">
            <a:avLst/>
          </a:prstGeom>
        </p:spPr>
      </p:pic>
      <p:pic>
        <p:nvPicPr>
          <p:cNvPr id="44" name="図 43" descr="屋内, 座る, テーブル, 小さい が含まれている画像&#10;&#10;自動的に生成された説明">
            <a:extLst>
              <a:ext uri="{FF2B5EF4-FFF2-40B4-BE49-F238E27FC236}">
                <a16:creationId xmlns:a16="http://schemas.microsoft.com/office/drawing/2014/main" id="{A8C06797-2950-42B8-B64D-53D51A463DB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7281228" y="4757979"/>
            <a:ext cx="1620000" cy="1620000"/>
          </a:xfrm>
          <a:prstGeom prst="rect">
            <a:avLst/>
          </a:prstGeom>
        </p:spPr>
      </p:pic>
      <p:pic>
        <p:nvPicPr>
          <p:cNvPr id="46" name="図 45" descr="座る, 鳥, ベッド, テーブル が含まれている画像&#10;&#10;自動的に生成された説明">
            <a:extLst>
              <a:ext uri="{FF2B5EF4-FFF2-40B4-BE49-F238E27FC236}">
                <a16:creationId xmlns:a16="http://schemas.microsoft.com/office/drawing/2014/main" id="{8E8D91E9-CDF5-4338-BB77-33CB6309AFA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1894" y="2619000"/>
            <a:ext cx="1620000" cy="1620000"/>
          </a:xfrm>
          <a:prstGeom prst="rect">
            <a:avLst/>
          </a:prstGeom>
        </p:spPr>
      </p:pic>
      <p:pic>
        <p:nvPicPr>
          <p:cNvPr id="48" name="図 47" descr="動物, 鳥, オウム が含まれている画像&#10;&#10;自動的に生成された説明">
            <a:extLst>
              <a:ext uri="{FF2B5EF4-FFF2-40B4-BE49-F238E27FC236}">
                <a16:creationId xmlns:a16="http://schemas.microsoft.com/office/drawing/2014/main" id="{ACB879EC-20F1-4F70-BD48-D943429A318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1459" y="4700665"/>
            <a:ext cx="1620000" cy="1620000"/>
          </a:xfrm>
          <a:prstGeom prst="rect">
            <a:avLst/>
          </a:prstGeom>
        </p:spPr>
      </p:pic>
    </p:spTree>
    <p:extLst>
      <p:ext uri="{BB962C8B-B14F-4D97-AF65-F5344CB8AC3E}">
        <p14:creationId xmlns:p14="http://schemas.microsoft.com/office/powerpoint/2010/main" val="3320553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p:txBody>
          <a:bodyPr/>
          <a:lstStyle/>
          <a:p>
            <a:r>
              <a:rPr kumimoji="1" lang="ja-JP" altLang="en-US" dirty="0"/>
              <a:t>人工知能の発達</a:t>
            </a:r>
            <a:endParaRPr kumimoji="1" lang="en-US" altLang="ja-JP" dirty="0"/>
          </a:p>
          <a:p>
            <a:pPr marL="0" indent="0">
              <a:buNone/>
            </a:pPr>
            <a:r>
              <a:rPr lang="ja-JP" altLang="en-US" dirty="0"/>
              <a:t>      ↓</a:t>
            </a:r>
            <a:endParaRPr kumimoji="1" lang="en-US" altLang="ja-JP" dirty="0"/>
          </a:p>
          <a:p>
            <a:r>
              <a:rPr lang="ja-JP" altLang="en-US" dirty="0"/>
              <a:t>人工知能による創作</a:t>
            </a:r>
            <a:endParaRPr lang="en-US" altLang="ja-JP" dirty="0"/>
          </a:p>
          <a:p>
            <a:pPr marL="342900" lvl="1" indent="0">
              <a:buNone/>
            </a:pPr>
            <a:r>
              <a:rPr lang="ja-JP" altLang="en-US" dirty="0"/>
              <a:t>→音楽・</a:t>
            </a:r>
            <a:r>
              <a:rPr lang="ja-JP" altLang="en-US" dirty="0">
                <a:solidFill>
                  <a:srgbClr val="FFC000"/>
                </a:solidFill>
              </a:rPr>
              <a:t>画像・文章</a:t>
            </a:r>
            <a:br>
              <a:rPr lang="en-US" altLang="ja-JP" dirty="0"/>
            </a:br>
            <a:r>
              <a:rPr lang="ja-JP" altLang="en-US" dirty="0"/>
              <a:t>  等の複合的な要素</a:t>
            </a:r>
            <a:br>
              <a:rPr lang="en-US" altLang="ja-JP" dirty="0"/>
            </a:br>
            <a:r>
              <a:rPr lang="ja-JP" altLang="en-US" dirty="0"/>
              <a:t>  を内包する創作</a:t>
            </a:r>
            <a:endParaRPr lang="en-US" altLang="ja-JP" dirty="0"/>
          </a:p>
          <a:p>
            <a:pPr lvl="3"/>
            <a:r>
              <a:rPr lang="ja-JP" altLang="en-US" sz="2000" dirty="0"/>
              <a:t>歌詞のメロディー作成</a:t>
            </a:r>
            <a:endParaRPr lang="en-US" altLang="ja-JP" sz="2000" dirty="0"/>
          </a:p>
          <a:p>
            <a:pPr lvl="3"/>
            <a:r>
              <a:rPr lang="ja-JP" altLang="en-US" sz="2000" dirty="0"/>
              <a:t>画像へのキャプション生成</a:t>
            </a:r>
            <a:endParaRPr lang="en-US" altLang="ja-JP" sz="2000" dirty="0"/>
          </a:p>
          <a:p>
            <a:pPr lvl="3"/>
            <a:r>
              <a:rPr lang="ja-JP" altLang="en-US" sz="2000" u="sng" dirty="0">
                <a:solidFill>
                  <a:srgbClr val="FFC000"/>
                </a:solidFill>
              </a:rPr>
              <a:t>テキストからの画像生成</a:t>
            </a:r>
            <a:endParaRPr lang="en-US" altLang="ja-JP" sz="2000" u="sng" dirty="0">
              <a:solidFill>
                <a:srgbClr val="FFC000"/>
              </a:solidFill>
            </a:endParaRPr>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7</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5" name="図 4">
            <a:extLst>
              <a:ext uri="{FF2B5EF4-FFF2-40B4-BE49-F238E27FC236}">
                <a16:creationId xmlns:a16="http://schemas.microsoft.com/office/drawing/2014/main" id="{ADCFCBC8-BD07-4FD2-BD6D-95D28EA969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56619" y="1729420"/>
            <a:ext cx="4131694" cy="4295973"/>
          </a:xfrm>
          <a:prstGeom prst="rect">
            <a:avLst/>
          </a:prstGeom>
        </p:spPr>
      </p:pic>
      <p:sp>
        <p:nvSpPr>
          <p:cNvPr id="2" name="吹き出し: 折線 (枠付き、強調線付き) 1">
            <a:extLst>
              <a:ext uri="{FF2B5EF4-FFF2-40B4-BE49-F238E27FC236}">
                <a16:creationId xmlns:a16="http://schemas.microsoft.com/office/drawing/2014/main" id="{6374A1F4-2DC7-4699-953E-835D1396E912}"/>
              </a:ext>
            </a:extLst>
          </p:cNvPr>
          <p:cNvSpPr/>
          <p:nvPr/>
        </p:nvSpPr>
        <p:spPr>
          <a:xfrm>
            <a:off x="5920453" y="1437194"/>
            <a:ext cx="3051008" cy="583946"/>
          </a:xfrm>
          <a:prstGeom prst="accentBorderCallout2">
            <a:avLst>
              <a:gd name="adj1" fmla="val 24367"/>
              <a:gd name="adj2" fmla="val -1658"/>
              <a:gd name="adj3" fmla="val 114567"/>
              <a:gd name="adj4" fmla="val -12853"/>
              <a:gd name="adj5" fmla="val 163924"/>
              <a:gd name="adj6" fmla="val -1277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FB6BE900-48BC-4DA2-8B4E-9EDF6FB7071F}"/>
              </a:ext>
            </a:extLst>
          </p:cNvPr>
          <p:cNvSpPr txBox="1"/>
          <p:nvPr/>
        </p:nvSpPr>
        <p:spPr>
          <a:xfrm>
            <a:off x="5723313" y="1429789"/>
            <a:ext cx="3291841" cy="646331"/>
          </a:xfrm>
          <a:prstGeom prst="rect">
            <a:avLst/>
          </a:prstGeom>
          <a:noFill/>
        </p:spPr>
        <p:txBody>
          <a:bodyPr wrap="square" rtlCol="0">
            <a:spAutoFit/>
          </a:bodyPr>
          <a:lstStyle/>
          <a:p>
            <a:pPr algn="ctr"/>
            <a:r>
              <a:rPr kumimoji="1" lang="ja-JP" altLang="en-US" dirty="0">
                <a:solidFill>
                  <a:schemeClr val="bg1"/>
                </a:solidFill>
                <a:latin typeface="+mn-ea"/>
                <a:ea typeface="+mn-ea"/>
              </a:rPr>
              <a:t>ヒザのところで組んでいる</a:t>
            </a:r>
            <a:endParaRPr kumimoji="1" lang="en-US" altLang="ja-JP" dirty="0">
              <a:solidFill>
                <a:schemeClr val="bg1"/>
              </a:solidFill>
              <a:latin typeface="+mn-ea"/>
              <a:ea typeface="+mn-ea"/>
            </a:endParaRPr>
          </a:p>
          <a:p>
            <a:pPr algn="ctr"/>
            <a:r>
              <a:rPr kumimoji="1" lang="ja-JP" altLang="en-US" dirty="0">
                <a:solidFill>
                  <a:schemeClr val="bg1"/>
                </a:solidFill>
                <a:latin typeface="+mn-ea"/>
                <a:ea typeface="+mn-ea"/>
              </a:rPr>
              <a:t>「手」の美しい謎めいた女性</a:t>
            </a:r>
          </a:p>
        </p:txBody>
      </p:sp>
      <p:sp>
        <p:nvSpPr>
          <p:cNvPr id="8" name="テキスト ボックス 7">
            <a:extLst>
              <a:ext uri="{FF2B5EF4-FFF2-40B4-BE49-F238E27FC236}">
                <a16:creationId xmlns:a16="http://schemas.microsoft.com/office/drawing/2014/main" id="{9F994D10-F3DF-48C9-8316-4E9A3990816D}"/>
              </a:ext>
            </a:extLst>
          </p:cNvPr>
          <p:cNvSpPr txBox="1"/>
          <p:nvPr/>
        </p:nvSpPr>
        <p:spPr>
          <a:xfrm>
            <a:off x="6023773" y="1036417"/>
            <a:ext cx="1422184" cy="369332"/>
          </a:xfrm>
          <a:prstGeom prst="rect">
            <a:avLst/>
          </a:prstGeom>
          <a:noFill/>
        </p:spPr>
        <p:txBody>
          <a:bodyPr wrap="none" rtlCol="0">
            <a:spAutoFit/>
          </a:bodyPr>
          <a:lstStyle/>
          <a:p>
            <a:pPr algn="ctr"/>
            <a:r>
              <a:rPr kumimoji="1" lang="en-US" altLang="ja-JP" dirty="0">
                <a:solidFill>
                  <a:schemeClr val="bg1"/>
                </a:solidFill>
                <a:latin typeface="+mn-ea"/>
                <a:ea typeface="+mn-ea"/>
              </a:rPr>
              <a:t>INPUT</a:t>
            </a:r>
            <a:r>
              <a:rPr kumimoji="1" lang="ja-JP" altLang="en-US" dirty="0">
                <a:solidFill>
                  <a:schemeClr val="bg1"/>
                </a:solidFill>
                <a:latin typeface="+mn-ea"/>
                <a:ea typeface="+mn-ea"/>
              </a:rPr>
              <a:t>：</a:t>
            </a:r>
            <a:r>
              <a:rPr kumimoji="1" lang="en-US" altLang="ja-JP" dirty="0">
                <a:solidFill>
                  <a:schemeClr val="bg1"/>
                </a:solidFill>
                <a:latin typeface="+mn-ea"/>
                <a:ea typeface="+mn-ea"/>
              </a:rPr>
              <a:t>TEXT</a:t>
            </a:r>
          </a:p>
        </p:txBody>
      </p:sp>
      <p:sp>
        <p:nvSpPr>
          <p:cNvPr id="9" name="テキスト ボックス 8">
            <a:extLst>
              <a:ext uri="{FF2B5EF4-FFF2-40B4-BE49-F238E27FC236}">
                <a16:creationId xmlns:a16="http://schemas.microsoft.com/office/drawing/2014/main" id="{1590A6C3-32B5-4DF5-A3EA-B0BD5ECF5749}"/>
              </a:ext>
            </a:extLst>
          </p:cNvPr>
          <p:cNvSpPr txBox="1"/>
          <p:nvPr/>
        </p:nvSpPr>
        <p:spPr>
          <a:xfrm>
            <a:off x="5197264" y="5341924"/>
            <a:ext cx="1653018" cy="369332"/>
          </a:xfrm>
          <a:prstGeom prst="rect">
            <a:avLst/>
          </a:prstGeom>
          <a:noFill/>
        </p:spPr>
        <p:txBody>
          <a:bodyPr wrap="none" rtlCol="0">
            <a:spAutoFit/>
          </a:bodyPr>
          <a:lstStyle/>
          <a:p>
            <a:pPr algn="ctr"/>
            <a:r>
              <a:rPr kumimoji="1" lang="en-US" altLang="ja-JP" dirty="0">
                <a:solidFill>
                  <a:schemeClr val="bg1"/>
                </a:solidFill>
                <a:latin typeface="+mn-ea"/>
                <a:ea typeface="+mn-ea"/>
              </a:rPr>
              <a:t>OUTPUT</a:t>
            </a:r>
            <a:r>
              <a:rPr kumimoji="1" lang="ja-JP" altLang="en-US" dirty="0">
                <a:solidFill>
                  <a:schemeClr val="bg1"/>
                </a:solidFill>
                <a:latin typeface="+mn-ea"/>
                <a:ea typeface="+mn-ea"/>
              </a:rPr>
              <a:t>：</a:t>
            </a:r>
            <a:r>
              <a:rPr kumimoji="1" lang="en-US" altLang="ja-JP" dirty="0">
                <a:solidFill>
                  <a:schemeClr val="bg1"/>
                </a:solidFill>
                <a:latin typeface="+mn-ea"/>
                <a:ea typeface="+mn-ea"/>
              </a:rPr>
              <a:t>IMAGE</a:t>
            </a:r>
          </a:p>
        </p:txBody>
      </p:sp>
    </p:spTree>
    <p:extLst>
      <p:ext uri="{BB962C8B-B14F-4D97-AF65-F5344CB8AC3E}">
        <p14:creationId xmlns:p14="http://schemas.microsoft.com/office/powerpoint/2010/main" val="24633518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tomato</a:t>
            </a:r>
          </a:p>
          <a:p>
            <a:pPr marL="342900" lvl="1" indent="0">
              <a:buNone/>
            </a:pPr>
            <a:r>
              <a:rPr lang="ja-JP" altLang="en-US" sz="2000" dirty="0"/>
              <a:t>「トマトの鳥つくって！」</a:t>
            </a:r>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70</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mc:AlternateContent xmlns:mc="http://schemas.openxmlformats.org/markup-compatibility/2006" xmlns:p14="http://schemas.microsoft.com/office/powerpoint/2010/main">
        <mc:Choice Requires="p14">
          <p:contentPart p14:bwMode="auto" r:id="rId3">
            <p14:nvContentPartPr>
              <p14:cNvPr id="10" name="インク 9">
                <a:extLst>
                  <a:ext uri="{FF2B5EF4-FFF2-40B4-BE49-F238E27FC236}">
                    <a16:creationId xmlns:a16="http://schemas.microsoft.com/office/drawing/2014/main" id="{20E71CEA-6E98-4F21-8535-990759C85411}"/>
                  </a:ext>
                </a:extLst>
              </p14:cNvPr>
              <p14:cNvContentPartPr/>
              <p14:nvPr/>
            </p14:nvContentPartPr>
            <p14:xfrm>
              <a:off x="1600495" y="3264284"/>
              <a:ext cx="360" cy="360"/>
            </p14:xfrm>
          </p:contentPart>
        </mc:Choice>
        <mc:Fallback xmlns="">
          <p:pic>
            <p:nvPicPr>
              <p:cNvPr id="10" name="インク 9">
                <a:extLst>
                  <a:ext uri="{FF2B5EF4-FFF2-40B4-BE49-F238E27FC236}">
                    <a16:creationId xmlns:a16="http://schemas.microsoft.com/office/drawing/2014/main" id="{20E71CEA-6E98-4F21-8535-990759C85411}"/>
                  </a:ext>
                </a:extLst>
              </p:cNvPr>
              <p:cNvPicPr/>
              <p:nvPr/>
            </p:nvPicPr>
            <p:blipFill>
              <a:blip r:embed="rId5"/>
              <a:stretch>
                <a:fillRect/>
              </a:stretch>
            </p:blipFill>
            <p:spPr>
              <a:xfrm>
                <a:off x="1591855" y="32552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30E94AFF-3D17-4341-8880-35267C3A7CF4}"/>
                  </a:ext>
                </a:extLst>
              </p14:cNvPr>
              <p14:cNvContentPartPr/>
              <p14:nvPr/>
            </p14:nvContentPartPr>
            <p14:xfrm>
              <a:off x="1404295" y="3490004"/>
              <a:ext cx="360" cy="360"/>
            </p14:xfrm>
          </p:contentPart>
        </mc:Choice>
        <mc:Fallback xmlns="">
          <p:pic>
            <p:nvPicPr>
              <p:cNvPr id="11" name="インク 10">
                <a:extLst>
                  <a:ext uri="{FF2B5EF4-FFF2-40B4-BE49-F238E27FC236}">
                    <a16:creationId xmlns:a16="http://schemas.microsoft.com/office/drawing/2014/main" id="{30E94AFF-3D17-4341-8880-35267C3A7CF4}"/>
                  </a:ext>
                </a:extLst>
              </p:cNvPr>
              <p:cNvPicPr/>
              <p:nvPr/>
            </p:nvPicPr>
            <p:blipFill>
              <a:blip r:embed="rId5"/>
              <a:stretch>
                <a:fillRect/>
              </a:stretch>
            </p:blipFill>
            <p:spPr>
              <a:xfrm>
                <a:off x="1395655" y="3481364"/>
                <a:ext cx="18000" cy="18000"/>
              </a:xfrm>
              <a:prstGeom prst="rect">
                <a:avLst/>
              </a:prstGeom>
            </p:spPr>
          </p:pic>
        </mc:Fallback>
      </mc:AlternateContent>
      <p:pic>
        <p:nvPicPr>
          <p:cNvPr id="7" name="図 6" descr="動物, 鳥, 水鳥, 花 が含まれている画像&#10;&#10;自動的に生成された説明">
            <a:extLst>
              <a:ext uri="{FF2B5EF4-FFF2-40B4-BE49-F238E27FC236}">
                <a16:creationId xmlns:a16="http://schemas.microsoft.com/office/drawing/2014/main" id="{5984E7D4-F5F6-49D4-BFA2-271DC2C17D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55998" y="2619000"/>
            <a:ext cx="1620000" cy="1620000"/>
          </a:xfrm>
          <a:prstGeom prst="rect">
            <a:avLst/>
          </a:prstGeom>
        </p:spPr>
      </p:pic>
      <p:pic>
        <p:nvPicPr>
          <p:cNvPr id="14" name="図 13" descr="鳥, 動物, 小さい, 座る が含まれている画像&#10;&#10;自動的に生成された説明">
            <a:extLst>
              <a:ext uri="{FF2B5EF4-FFF2-40B4-BE49-F238E27FC236}">
                <a16:creationId xmlns:a16="http://schemas.microsoft.com/office/drawing/2014/main" id="{DE9EB627-8C01-4295-A4A0-244BF4132D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55561" y="4738501"/>
            <a:ext cx="1620000" cy="1620000"/>
          </a:xfrm>
          <a:prstGeom prst="rect">
            <a:avLst/>
          </a:prstGeom>
        </p:spPr>
      </p:pic>
      <p:pic>
        <p:nvPicPr>
          <p:cNvPr id="16" name="図 15" descr="カラフルな鳥&#10;&#10;自動的に生成された説明">
            <a:extLst>
              <a:ext uri="{FF2B5EF4-FFF2-40B4-BE49-F238E27FC236}">
                <a16:creationId xmlns:a16="http://schemas.microsoft.com/office/drawing/2014/main" id="{C902CA77-73D1-4F85-A42F-06AFA0B822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1999" y="2619000"/>
            <a:ext cx="1620000" cy="1620000"/>
          </a:xfrm>
          <a:prstGeom prst="rect">
            <a:avLst/>
          </a:prstGeom>
        </p:spPr>
      </p:pic>
      <p:pic>
        <p:nvPicPr>
          <p:cNvPr id="18" name="図 17" descr="動物, 魚, 鳥 が含まれている画像&#10;&#10;自動的に生成された説明">
            <a:extLst>
              <a:ext uri="{FF2B5EF4-FFF2-40B4-BE49-F238E27FC236}">
                <a16:creationId xmlns:a16="http://schemas.microsoft.com/office/drawing/2014/main" id="{7643085B-7F6B-4558-B289-0848FE6B51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61999" y="4738501"/>
            <a:ext cx="1620000" cy="1620000"/>
          </a:xfrm>
          <a:prstGeom prst="rect">
            <a:avLst/>
          </a:prstGeom>
        </p:spPr>
      </p:pic>
      <p:pic>
        <p:nvPicPr>
          <p:cNvPr id="21" name="図 20" descr="鳥, オウム が含まれている画像&#10;&#10;自動的に生成された説明">
            <a:extLst>
              <a:ext uri="{FF2B5EF4-FFF2-40B4-BE49-F238E27FC236}">
                <a16:creationId xmlns:a16="http://schemas.microsoft.com/office/drawing/2014/main" id="{83B98D7D-CB92-4DBC-9BC0-9BA2DA76F0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8000" y="2599025"/>
            <a:ext cx="1620000" cy="1620000"/>
          </a:xfrm>
          <a:prstGeom prst="rect">
            <a:avLst/>
          </a:prstGeom>
        </p:spPr>
      </p:pic>
      <p:pic>
        <p:nvPicPr>
          <p:cNvPr id="25" name="図 24" descr="オレンジ色の鳥&#10;&#10;自動的に生成された説明">
            <a:extLst>
              <a:ext uri="{FF2B5EF4-FFF2-40B4-BE49-F238E27FC236}">
                <a16:creationId xmlns:a16="http://schemas.microsoft.com/office/drawing/2014/main" id="{678D373D-592E-472D-8719-EE509C4832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68000" y="4738501"/>
            <a:ext cx="1620000" cy="1620000"/>
          </a:xfrm>
          <a:prstGeom prst="rect">
            <a:avLst/>
          </a:prstGeom>
        </p:spPr>
      </p:pic>
      <p:pic>
        <p:nvPicPr>
          <p:cNvPr id="30" name="図 29">
            <a:extLst>
              <a:ext uri="{FF2B5EF4-FFF2-40B4-BE49-F238E27FC236}">
                <a16:creationId xmlns:a16="http://schemas.microsoft.com/office/drawing/2014/main" id="{4743F96C-165E-423C-9D8B-4A562CD4038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49123" y="4738501"/>
            <a:ext cx="1620000" cy="1620000"/>
          </a:xfrm>
          <a:prstGeom prst="rect">
            <a:avLst/>
          </a:prstGeom>
        </p:spPr>
      </p:pic>
      <p:pic>
        <p:nvPicPr>
          <p:cNvPr id="32" name="図 31" descr="屋内, 座る, 鳥, 小さい が含まれている画像&#10;&#10;自動的に生成された説明">
            <a:extLst>
              <a:ext uri="{FF2B5EF4-FFF2-40B4-BE49-F238E27FC236}">
                <a16:creationId xmlns:a16="http://schemas.microsoft.com/office/drawing/2014/main" id="{0D633A54-1B97-486C-9CC8-02C0C9C7102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49123" y="2619000"/>
            <a:ext cx="1620000" cy="1620000"/>
          </a:xfrm>
          <a:prstGeom prst="rect">
            <a:avLst/>
          </a:prstGeom>
        </p:spPr>
      </p:pic>
      <p:pic>
        <p:nvPicPr>
          <p:cNvPr id="34" name="図 33" descr="緑の鳥&#10;&#10;自動的に生成された説明">
            <a:extLst>
              <a:ext uri="{FF2B5EF4-FFF2-40B4-BE49-F238E27FC236}">
                <a16:creationId xmlns:a16="http://schemas.microsoft.com/office/drawing/2014/main" id="{30711FE6-D910-4519-BD97-9D77C145D46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9964" y="2599025"/>
            <a:ext cx="1620000" cy="1620000"/>
          </a:xfrm>
          <a:prstGeom prst="rect">
            <a:avLst/>
          </a:prstGeom>
        </p:spPr>
      </p:pic>
      <p:pic>
        <p:nvPicPr>
          <p:cNvPr id="37" name="図 36" descr="木の枝に止まっている鳥&#10;&#10;自動的に生成された説明">
            <a:extLst>
              <a:ext uri="{FF2B5EF4-FFF2-40B4-BE49-F238E27FC236}">
                <a16:creationId xmlns:a16="http://schemas.microsoft.com/office/drawing/2014/main" id="{748C9939-3C61-43A3-B95F-59236BF71D7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9964" y="4746772"/>
            <a:ext cx="1620000" cy="1620000"/>
          </a:xfrm>
          <a:prstGeom prst="rect">
            <a:avLst/>
          </a:prstGeom>
        </p:spPr>
      </p:pic>
    </p:spTree>
    <p:extLst>
      <p:ext uri="{BB962C8B-B14F-4D97-AF65-F5344CB8AC3E}">
        <p14:creationId xmlns:p14="http://schemas.microsoft.com/office/powerpoint/2010/main" val="16159524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zh-TW" altLang="en-US" sz="2800" dirty="0">
                <a:latin typeface="たぬき油性マジック" panose="02000600000000000000" pitchFamily="2" charset="-128"/>
                <a:ea typeface="たぬき油性マジック" panose="02000600000000000000" pitchFamily="2" charset="-128"/>
              </a:rPr>
              <a:t>単語分散表現獲得手法</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実験結果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solidFill>
                  <a:srgbClr val="FFC000"/>
                </a:solidFill>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71</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20216680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5C1A12-D479-4A74-978C-A757B9C1EE5E}"/>
              </a:ext>
            </a:extLst>
          </p:cNvPr>
          <p:cNvSpPr>
            <a:spLocks noGrp="1"/>
          </p:cNvSpPr>
          <p:nvPr>
            <p:ph type="title"/>
          </p:nvPr>
        </p:nvSpPr>
        <p:spPr/>
        <p:txBody>
          <a:bodyPr/>
          <a:lstStyle/>
          <a:p>
            <a:r>
              <a:rPr kumimoji="1" lang="ja-JP" altLang="en-US" dirty="0"/>
              <a:t>まとめと今後の課題</a:t>
            </a:r>
          </a:p>
        </p:txBody>
      </p:sp>
      <p:sp>
        <p:nvSpPr>
          <p:cNvPr id="3" name="コンテンツ プレースホルダー 2">
            <a:extLst>
              <a:ext uri="{FF2B5EF4-FFF2-40B4-BE49-F238E27FC236}">
                <a16:creationId xmlns:a16="http://schemas.microsoft.com/office/drawing/2014/main" id="{1348B4C7-C090-4A06-A5F0-DED40C6ED86C}"/>
              </a:ext>
            </a:extLst>
          </p:cNvPr>
          <p:cNvSpPr>
            <a:spLocks noGrp="1"/>
          </p:cNvSpPr>
          <p:nvPr>
            <p:ph idx="1"/>
          </p:nvPr>
        </p:nvSpPr>
        <p:spPr>
          <a:xfrm>
            <a:off x="628650" y="1538243"/>
            <a:ext cx="7413914" cy="5656422"/>
          </a:xfrm>
        </p:spPr>
        <p:txBody>
          <a:bodyPr>
            <a:normAutofit/>
          </a:bodyPr>
          <a:lstStyle/>
          <a:p>
            <a:r>
              <a:rPr lang="ja-JP" altLang="en-US" sz="3200" dirty="0"/>
              <a:t>まとめ</a:t>
            </a:r>
            <a:endParaRPr lang="en-US" altLang="ja-JP" sz="3200" dirty="0"/>
          </a:p>
          <a:p>
            <a:pPr lvl="1"/>
            <a:r>
              <a:rPr lang="zh-TW" altLang="en-US" sz="2800" dirty="0"/>
              <a:t>単語</a:t>
            </a:r>
            <a:r>
              <a:rPr lang="ja-JP" altLang="en-US" sz="2800" dirty="0"/>
              <a:t>の</a:t>
            </a:r>
            <a:r>
              <a:rPr lang="zh-TW" altLang="en-US" sz="2800" dirty="0"/>
              <a:t>分散表現</a:t>
            </a:r>
            <a:r>
              <a:rPr lang="ja-JP" altLang="en-US" sz="2800" dirty="0"/>
              <a:t>を用いる </a:t>
            </a:r>
            <a:r>
              <a:rPr lang="en-US" altLang="ja-JP" sz="2800" dirty="0"/>
              <a:t>DAMSM </a:t>
            </a:r>
            <a:r>
              <a:rPr lang="ja-JP" altLang="en-US" sz="2800" dirty="0"/>
              <a:t>と </a:t>
            </a:r>
            <a:r>
              <a:rPr lang="en-US" altLang="ja-JP" sz="2800" dirty="0"/>
              <a:t>GAN </a:t>
            </a:r>
            <a:r>
              <a:rPr lang="ja-JP" altLang="en-US" sz="2800" dirty="0"/>
              <a:t>との同期的学習を導入した </a:t>
            </a:r>
            <a:r>
              <a:rPr lang="en-US" altLang="ja-JP" sz="2800" dirty="0" err="1"/>
              <a:t>AttnGAN</a:t>
            </a:r>
            <a:r>
              <a:rPr lang="en-US" altLang="ja-JP" sz="2800" dirty="0"/>
              <a:t> </a:t>
            </a:r>
            <a:r>
              <a:rPr lang="ja-JP" altLang="en-US" sz="2800" dirty="0"/>
              <a:t>モデルを提案し，従来研究と比較して高い </a:t>
            </a:r>
            <a:r>
              <a:rPr lang="en-US" altLang="ja-JP" sz="2800" dirty="0"/>
              <a:t>Inception Score </a:t>
            </a:r>
            <a:r>
              <a:rPr lang="ja-JP" altLang="en-US" sz="2800" dirty="0"/>
              <a:t>を得た．</a:t>
            </a:r>
            <a:endParaRPr lang="en-US" altLang="ja-JP" sz="2800" dirty="0"/>
          </a:p>
        </p:txBody>
      </p:sp>
      <p:sp>
        <p:nvSpPr>
          <p:cNvPr id="4" name="スライド番号プレースホルダー 3">
            <a:extLst>
              <a:ext uri="{FF2B5EF4-FFF2-40B4-BE49-F238E27FC236}">
                <a16:creationId xmlns:a16="http://schemas.microsoft.com/office/drawing/2014/main" id="{0682C98C-006C-486F-8847-66250CF70461}"/>
              </a:ext>
            </a:extLst>
          </p:cNvPr>
          <p:cNvSpPr>
            <a:spLocks noGrp="1"/>
          </p:cNvSpPr>
          <p:nvPr>
            <p:ph type="sldNum" sz="quarter" idx="12"/>
          </p:nvPr>
        </p:nvSpPr>
        <p:spPr/>
        <p:txBody>
          <a:bodyPr/>
          <a:lstStyle/>
          <a:p>
            <a:fld id="{CD76CBFF-0EF2-4759-80C4-958BF10E5862}" type="slidenum">
              <a:rPr lang="en-US" smtClean="0"/>
              <a:pPr/>
              <a:t>72</a:t>
            </a:fld>
            <a:endParaRPr lang="en-US" dirty="0"/>
          </a:p>
        </p:txBody>
      </p:sp>
      <p:pic>
        <p:nvPicPr>
          <p:cNvPr id="6" name="図 5">
            <a:extLst>
              <a:ext uri="{FF2B5EF4-FFF2-40B4-BE49-F238E27FC236}">
                <a16:creationId xmlns:a16="http://schemas.microsoft.com/office/drawing/2014/main" id="{0E34445C-32B3-48DD-A264-F50036CAD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869" y="3529952"/>
            <a:ext cx="4034791" cy="3377923"/>
          </a:xfrm>
          <a:prstGeom prst="rect">
            <a:avLst/>
          </a:prstGeom>
        </p:spPr>
      </p:pic>
    </p:spTree>
    <p:extLst>
      <p:ext uri="{BB962C8B-B14F-4D97-AF65-F5344CB8AC3E}">
        <p14:creationId xmlns:p14="http://schemas.microsoft.com/office/powerpoint/2010/main" val="34680488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5C1A12-D479-4A74-978C-A757B9C1EE5E}"/>
              </a:ext>
            </a:extLst>
          </p:cNvPr>
          <p:cNvSpPr>
            <a:spLocks noGrp="1"/>
          </p:cNvSpPr>
          <p:nvPr>
            <p:ph type="title"/>
          </p:nvPr>
        </p:nvSpPr>
        <p:spPr/>
        <p:txBody>
          <a:bodyPr/>
          <a:lstStyle/>
          <a:p>
            <a:r>
              <a:rPr kumimoji="1" lang="ja-JP" altLang="en-US" dirty="0"/>
              <a:t>まとめと今後の課題</a:t>
            </a:r>
          </a:p>
        </p:txBody>
      </p:sp>
      <p:sp>
        <p:nvSpPr>
          <p:cNvPr id="3" name="コンテンツ プレースホルダー 2">
            <a:extLst>
              <a:ext uri="{FF2B5EF4-FFF2-40B4-BE49-F238E27FC236}">
                <a16:creationId xmlns:a16="http://schemas.microsoft.com/office/drawing/2014/main" id="{1348B4C7-C090-4A06-A5F0-DED40C6ED86C}"/>
              </a:ext>
            </a:extLst>
          </p:cNvPr>
          <p:cNvSpPr>
            <a:spLocks noGrp="1"/>
          </p:cNvSpPr>
          <p:nvPr>
            <p:ph idx="1"/>
          </p:nvPr>
        </p:nvSpPr>
        <p:spPr>
          <a:xfrm>
            <a:off x="628650" y="1538243"/>
            <a:ext cx="7886700" cy="5656422"/>
          </a:xfrm>
        </p:spPr>
        <p:txBody>
          <a:bodyPr>
            <a:normAutofit/>
          </a:bodyPr>
          <a:lstStyle/>
          <a:p>
            <a:r>
              <a:rPr lang="ja-JP" altLang="en-US" sz="3200" dirty="0"/>
              <a:t>今後の課題</a:t>
            </a:r>
            <a:endParaRPr lang="en-US" altLang="ja-JP" sz="3200" dirty="0"/>
          </a:p>
          <a:p>
            <a:pPr lvl="1"/>
            <a:r>
              <a:rPr lang="ja-JP" altLang="en-US" sz="2800" dirty="0"/>
              <a:t>提案モデルのパラメータ調整</a:t>
            </a:r>
            <a:endParaRPr lang="en-US" altLang="ja-JP" sz="2800" dirty="0"/>
          </a:p>
          <a:p>
            <a:pPr lvl="1"/>
            <a:r>
              <a:rPr lang="en-US" altLang="ja-JP" sz="2800" dirty="0"/>
              <a:t>BERT</a:t>
            </a:r>
            <a:r>
              <a:rPr lang="ja-JP" altLang="en-US" sz="2800" dirty="0"/>
              <a:t> の導入の検討</a:t>
            </a:r>
            <a:endParaRPr lang="en-US" altLang="ja-JP" sz="2800" dirty="0"/>
          </a:p>
        </p:txBody>
      </p:sp>
      <p:sp>
        <p:nvSpPr>
          <p:cNvPr id="4" name="スライド番号プレースホルダー 3">
            <a:extLst>
              <a:ext uri="{FF2B5EF4-FFF2-40B4-BE49-F238E27FC236}">
                <a16:creationId xmlns:a16="http://schemas.microsoft.com/office/drawing/2014/main" id="{0682C98C-006C-486F-8847-66250CF70461}"/>
              </a:ext>
            </a:extLst>
          </p:cNvPr>
          <p:cNvSpPr>
            <a:spLocks noGrp="1"/>
          </p:cNvSpPr>
          <p:nvPr>
            <p:ph type="sldNum" sz="quarter" idx="12"/>
          </p:nvPr>
        </p:nvSpPr>
        <p:spPr/>
        <p:txBody>
          <a:bodyPr/>
          <a:lstStyle/>
          <a:p>
            <a:fld id="{CD76CBFF-0EF2-4759-80C4-958BF10E5862}" type="slidenum">
              <a:rPr lang="en-US" smtClean="0"/>
              <a:pPr/>
              <a:t>73</a:t>
            </a:fld>
            <a:endParaRPr lang="en-US" dirty="0"/>
          </a:p>
        </p:txBody>
      </p:sp>
      <p:pic>
        <p:nvPicPr>
          <p:cNvPr id="6" name="図 5">
            <a:extLst>
              <a:ext uri="{FF2B5EF4-FFF2-40B4-BE49-F238E27FC236}">
                <a16:creationId xmlns:a16="http://schemas.microsoft.com/office/drawing/2014/main" id="{0E34445C-32B3-48DD-A264-F50036CAD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666" y="2315095"/>
            <a:ext cx="5466867" cy="4576855"/>
          </a:xfrm>
          <a:prstGeom prst="rect">
            <a:avLst/>
          </a:prstGeom>
        </p:spPr>
      </p:pic>
    </p:spTree>
    <p:extLst>
      <p:ext uri="{BB962C8B-B14F-4D97-AF65-F5344CB8AC3E}">
        <p14:creationId xmlns:p14="http://schemas.microsoft.com/office/powerpoint/2010/main" val="18761975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682C98C-006C-486F-8847-66250CF70461}"/>
              </a:ext>
            </a:extLst>
          </p:cNvPr>
          <p:cNvSpPr>
            <a:spLocks noGrp="1"/>
          </p:cNvSpPr>
          <p:nvPr>
            <p:ph type="sldNum" sz="quarter" idx="12"/>
          </p:nvPr>
        </p:nvSpPr>
        <p:spPr/>
        <p:txBody>
          <a:bodyPr/>
          <a:lstStyle/>
          <a:p>
            <a:fld id="{CD76CBFF-0EF2-4759-80C4-958BF10E5862}" type="slidenum">
              <a:rPr lang="en-US" smtClean="0"/>
              <a:pPr/>
              <a:t>74</a:t>
            </a:fld>
            <a:endParaRPr lang="en-US" dirty="0"/>
          </a:p>
        </p:txBody>
      </p:sp>
      <p:pic>
        <p:nvPicPr>
          <p:cNvPr id="6" name="図 5">
            <a:extLst>
              <a:ext uri="{FF2B5EF4-FFF2-40B4-BE49-F238E27FC236}">
                <a16:creationId xmlns:a16="http://schemas.microsoft.com/office/drawing/2014/main" id="{D4439EE1-C150-499D-A5D9-AA70E215D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12" y="454053"/>
            <a:ext cx="7758476" cy="6495388"/>
          </a:xfrm>
          <a:prstGeom prst="rect">
            <a:avLst/>
          </a:prstGeom>
        </p:spPr>
      </p:pic>
      <p:sp>
        <p:nvSpPr>
          <p:cNvPr id="8" name="テキスト ボックス 7">
            <a:extLst>
              <a:ext uri="{FF2B5EF4-FFF2-40B4-BE49-F238E27FC236}">
                <a16:creationId xmlns:a16="http://schemas.microsoft.com/office/drawing/2014/main" id="{C77F90E1-1600-481D-B840-98670B0C4186}"/>
              </a:ext>
            </a:extLst>
          </p:cNvPr>
          <p:cNvSpPr txBox="1"/>
          <p:nvPr/>
        </p:nvSpPr>
        <p:spPr>
          <a:xfrm>
            <a:off x="1124799" y="15321"/>
            <a:ext cx="7085594" cy="707886"/>
          </a:xfrm>
          <a:prstGeom prst="rect">
            <a:avLst/>
          </a:prstGeom>
          <a:noFill/>
        </p:spPr>
        <p:txBody>
          <a:bodyPr wrap="none" rtlCol="0">
            <a:spAutoFit/>
          </a:bodyPr>
          <a:lstStyle/>
          <a:p>
            <a:r>
              <a:rPr kumimoji="1" lang="ja-JP" altLang="en-US" sz="4000" dirty="0">
                <a:solidFill>
                  <a:schemeClr val="bg1"/>
                </a:solidFill>
                <a:latin typeface="+mn-ea"/>
                <a:ea typeface="+mn-ea"/>
              </a:rPr>
              <a:t>ご清聴ありがとうございました</a:t>
            </a:r>
          </a:p>
        </p:txBody>
      </p:sp>
    </p:spTree>
    <p:extLst>
      <p:ext uri="{BB962C8B-B14F-4D97-AF65-F5344CB8AC3E}">
        <p14:creationId xmlns:p14="http://schemas.microsoft.com/office/powerpoint/2010/main" val="4022407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47E147B8-EE8B-4948-8A78-27E33AD4F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a:xfrm>
            <a:off x="628650" y="1538243"/>
            <a:ext cx="7886700" cy="4089474"/>
          </a:xfrm>
        </p:spPr>
        <p:txBody>
          <a:bodyPr>
            <a:normAutofit/>
          </a:bodyPr>
          <a:lstStyle/>
          <a:p>
            <a:r>
              <a:rPr kumimoji="1" lang="ja-JP" altLang="en-US" dirty="0"/>
              <a:t>テキストからの画像生成</a:t>
            </a:r>
            <a:endParaRPr kumimoji="1" lang="en-US" altLang="ja-JP" dirty="0"/>
          </a:p>
          <a:p>
            <a:pPr lvl="1"/>
            <a:r>
              <a:rPr kumimoji="1" lang="ja-JP" altLang="en-US" dirty="0"/>
              <a:t>近年では </a:t>
            </a:r>
            <a:r>
              <a:rPr kumimoji="1" lang="en-US" altLang="ja-JP" b="1" u="sng" dirty="0" err="1">
                <a:solidFill>
                  <a:srgbClr val="FFC000"/>
                </a:solidFill>
              </a:rPr>
              <a:t>AttnGAN</a:t>
            </a:r>
            <a:r>
              <a:rPr kumimoji="1" lang="ja-JP" altLang="en-US" dirty="0"/>
              <a:t> が注目を集める</a:t>
            </a:r>
            <a:endParaRPr kumimoji="1" lang="en-US" altLang="ja-JP" dirty="0"/>
          </a:p>
          <a:p>
            <a:pPr lvl="1"/>
            <a:r>
              <a:rPr lang="en-US" altLang="ja-JP" dirty="0" err="1"/>
              <a:t>AttnGAN</a:t>
            </a:r>
            <a:r>
              <a:rPr lang="ja-JP" altLang="en-US" dirty="0"/>
              <a:t> 以前のモデルと比較して</a:t>
            </a:r>
            <a:br>
              <a:rPr lang="en-US" altLang="ja-JP" dirty="0"/>
            </a:br>
            <a:r>
              <a:rPr lang="ja-JP" altLang="en-US" dirty="0"/>
              <a:t>画質が</a:t>
            </a:r>
            <a:r>
              <a:rPr lang="en-US" altLang="ja-JP" dirty="0"/>
              <a:t>3</a:t>
            </a:r>
            <a:r>
              <a:rPr lang="ja-JP" altLang="en-US" dirty="0"/>
              <a:t>倍ほど向上した</a:t>
            </a:r>
            <a:endParaRPr lang="en-US" altLang="ja-JP" dirty="0"/>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8</a:t>
            </a:fld>
            <a:endParaRPr lang="en-US" altLang="en-US" dirty="0">
              <a:latin typeface="たぬき油性マジック" panose="02000600000000000000" pitchFamily="2" charset="-128"/>
              <a:ea typeface="たぬき油性マジック" panose="02000600000000000000" pitchFamily="2" charset="-128"/>
            </a:endParaRPr>
          </a:p>
        </p:txBody>
      </p:sp>
      <p:sp>
        <p:nvSpPr>
          <p:cNvPr id="6" name="テキスト ボックス 5">
            <a:extLst>
              <a:ext uri="{FF2B5EF4-FFF2-40B4-BE49-F238E27FC236}">
                <a16:creationId xmlns:a16="http://schemas.microsoft.com/office/drawing/2014/main" id="{95DC02CD-3132-4714-BFE4-33B3F69E682C}"/>
              </a:ext>
            </a:extLst>
          </p:cNvPr>
          <p:cNvSpPr txBox="1"/>
          <p:nvPr/>
        </p:nvSpPr>
        <p:spPr>
          <a:xfrm>
            <a:off x="265832" y="6049209"/>
            <a:ext cx="7573070" cy="646331"/>
          </a:xfrm>
          <a:prstGeom prst="rect">
            <a:avLst/>
          </a:prstGeom>
          <a:noFill/>
        </p:spPr>
        <p:txBody>
          <a:bodyPr wrap="square" rtlCol="0">
            <a:spAutoFit/>
          </a:bodyPr>
          <a:lstStyle/>
          <a:p>
            <a:r>
              <a:rPr lang="en-US" altLang="ja-JP" sz="1200" dirty="0" err="1">
                <a:solidFill>
                  <a:schemeClr val="bg1"/>
                </a:solidFill>
                <a:latin typeface="+mj-lt"/>
              </a:rPr>
              <a:t>Qiuyuan</a:t>
            </a:r>
            <a:r>
              <a:rPr lang="en-US" altLang="ja-JP" sz="1200" dirty="0">
                <a:solidFill>
                  <a:schemeClr val="bg1"/>
                </a:solidFill>
                <a:latin typeface="+mj-lt"/>
              </a:rPr>
              <a:t> Huang Han Zhang </a:t>
            </a:r>
            <a:r>
              <a:rPr lang="en-US" altLang="ja-JP" sz="1200" dirty="0" err="1">
                <a:solidFill>
                  <a:schemeClr val="bg1"/>
                </a:solidFill>
                <a:latin typeface="+mj-lt"/>
              </a:rPr>
              <a:t>Zhe</a:t>
            </a:r>
            <a:r>
              <a:rPr lang="en-US" altLang="ja-JP" sz="1200" dirty="0">
                <a:solidFill>
                  <a:schemeClr val="bg1"/>
                </a:solidFill>
                <a:latin typeface="+mj-lt"/>
              </a:rPr>
              <a:t> Gan </a:t>
            </a:r>
            <a:r>
              <a:rPr lang="en-US" altLang="ja-JP" sz="1200" dirty="0" err="1">
                <a:solidFill>
                  <a:schemeClr val="bg1"/>
                </a:solidFill>
                <a:latin typeface="+mj-lt"/>
              </a:rPr>
              <a:t>XiaoleiHuang</a:t>
            </a:r>
            <a:r>
              <a:rPr lang="en-US" altLang="ja-JP" sz="1200" dirty="0">
                <a:solidFill>
                  <a:schemeClr val="bg1"/>
                </a:solidFill>
                <a:latin typeface="+mj-lt"/>
              </a:rPr>
              <a:t> </a:t>
            </a:r>
            <a:r>
              <a:rPr lang="en-US" altLang="ja-JP" sz="1200" dirty="0" err="1">
                <a:solidFill>
                  <a:schemeClr val="bg1"/>
                </a:solidFill>
                <a:latin typeface="+mj-lt"/>
              </a:rPr>
              <a:t>Xiaodong</a:t>
            </a:r>
            <a:r>
              <a:rPr lang="en-US" altLang="ja-JP" sz="1200" dirty="0">
                <a:solidFill>
                  <a:schemeClr val="bg1"/>
                </a:solidFill>
                <a:latin typeface="+mj-lt"/>
              </a:rPr>
              <a:t> He Tao Xu, </a:t>
            </a:r>
            <a:r>
              <a:rPr lang="en-US" altLang="ja-JP" sz="1200" dirty="0" err="1">
                <a:solidFill>
                  <a:schemeClr val="bg1"/>
                </a:solidFill>
                <a:latin typeface="+mj-lt"/>
              </a:rPr>
              <a:t>Pengchuan</a:t>
            </a:r>
            <a:r>
              <a:rPr lang="en-US" altLang="ja-JP" sz="1200" dirty="0">
                <a:solidFill>
                  <a:schemeClr val="bg1"/>
                </a:solidFill>
                <a:latin typeface="+mj-lt"/>
              </a:rPr>
              <a:t> Zhang.</a:t>
            </a:r>
          </a:p>
          <a:p>
            <a:r>
              <a:rPr lang="en-US" altLang="ja-JP" sz="1200" dirty="0" err="1">
                <a:solidFill>
                  <a:schemeClr val="bg1"/>
                </a:solidFill>
                <a:latin typeface="+mj-lt"/>
              </a:rPr>
              <a:t>Attngan</a:t>
            </a:r>
            <a:r>
              <a:rPr lang="en-US" altLang="ja-JP" sz="1200" dirty="0">
                <a:solidFill>
                  <a:schemeClr val="bg1"/>
                </a:solidFill>
                <a:latin typeface="+mj-lt"/>
              </a:rPr>
              <a:t>: Fine-grained text to image generation</a:t>
            </a:r>
            <a:r>
              <a:rPr lang="ja-JP" altLang="en-US" sz="1200" dirty="0">
                <a:solidFill>
                  <a:schemeClr val="bg1"/>
                </a:solidFill>
                <a:latin typeface="+mj-lt"/>
              </a:rPr>
              <a:t> </a:t>
            </a:r>
            <a:r>
              <a:rPr lang="en-US" altLang="ja-JP" sz="1200" dirty="0">
                <a:solidFill>
                  <a:schemeClr val="bg1"/>
                </a:solidFill>
                <a:latin typeface="+mj-lt"/>
              </a:rPr>
              <a:t>with attentional generative adversarial networks.</a:t>
            </a:r>
          </a:p>
          <a:p>
            <a:r>
              <a:rPr lang="en-US" altLang="ja-JP" sz="1200" dirty="0">
                <a:solidFill>
                  <a:schemeClr val="bg1"/>
                </a:solidFill>
                <a:latin typeface="+mj-lt"/>
              </a:rPr>
              <a:t>2018.</a:t>
            </a:r>
          </a:p>
        </p:txBody>
      </p:sp>
    </p:spTree>
    <p:extLst>
      <p:ext uri="{BB962C8B-B14F-4D97-AF65-F5344CB8AC3E}">
        <p14:creationId xmlns:p14="http://schemas.microsoft.com/office/powerpoint/2010/main" val="420248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47E147B8-EE8B-4948-8A78-27E33AD4F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a:xfrm>
            <a:off x="628650" y="1538242"/>
            <a:ext cx="7886700" cy="5502638"/>
          </a:xfrm>
        </p:spPr>
        <p:txBody>
          <a:bodyPr>
            <a:normAutofit/>
          </a:bodyPr>
          <a:lstStyle/>
          <a:p>
            <a:r>
              <a:rPr kumimoji="1" lang="ja-JP" altLang="en-US" dirty="0"/>
              <a:t>テキストからの画像生成</a:t>
            </a:r>
            <a:endParaRPr kumimoji="1" lang="en-US" altLang="ja-JP" dirty="0"/>
          </a:p>
          <a:p>
            <a:pPr lvl="1"/>
            <a:r>
              <a:rPr kumimoji="1" lang="ja-JP" altLang="en-US" dirty="0"/>
              <a:t>近年では </a:t>
            </a:r>
            <a:r>
              <a:rPr kumimoji="1" lang="en-US" altLang="ja-JP" b="1" u="sng" dirty="0" err="1">
                <a:solidFill>
                  <a:srgbClr val="FFC000"/>
                </a:solidFill>
              </a:rPr>
              <a:t>AttnGAN</a:t>
            </a:r>
            <a:r>
              <a:rPr kumimoji="1" lang="ja-JP" altLang="en-US" dirty="0"/>
              <a:t> が注目を集める</a:t>
            </a:r>
            <a:endParaRPr kumimoji="1" lang="en-US" altLang="ja-JP" dirty="0"/>
          </a:p>
          <a:p>
            <a:pPr lvl="1"/>
            <a:r>
              <a:rPr lang="en-US" altLang="ja-JP" dirty="0" err="1"/>
              <a:t>AttnGAN</a:t>
            </a:r>
            <a:r>
              <a:rPr lang="ja-JP" altLang="en-US" dirty="0"/>
              <a:t> 以前のモデルと比較して</a:t>
            </a:r>
            <a:br>
              <a:rPr lang="en-US" altLang="ja-JP" dirty="0"/>
            </a:br>
            <a:r>
              <a:rPr lang="ja-JP" altLang="en-US" dirty="0"/>
              <a:t>画質が</a:t>
            </a:r>
            <a:r>
              <a:rPr lang="en-US" altLang="ja-JP" dirty="0"/>
              <a:t>3</a:t>
            </a:r>
            <a:r>
              <a:rPr lang="ja-JP" altLang="en-US" dirty="0"/>
              <a:t>倍ほど向上した</a:t>
            </a:r>
            <a:br>
              <a:rPr lang="en-US" altLang="ja-JP" dirty="0"/>
            </a:br>
            <a:r>
              <a:rPr lang="ja-JP" altLang="en-US" dirty="0"/>
              <a:t>．．．．とされるが，依然として</a:t>
            </a:r>
            <a:br>
              <a:rPr lang="en-US" altLang="ja-JP" dirty="0"/>
            </a:br>
            <a:r>
              <a:rPr lang="ja-JP" altLang="en-US" dirty="0"/>
              <a:t>課題も多く不安定さも目立つ</a:t>
            </a:r>
            <a:endParaRPr lang="en-US" altLang="ja-JP" dirty="0"/>
          </a:p>
          <a:p>
            <a:pPr lvl="1"/>
            <a:endParaRPr lang="en-US" altLang="ja-JP" dirty="0"/>
          </a:p>
          <a:p>
            <a:pPr lvl="1"/>
            <a:r>
              <a:rPr lang="en-US" altLang="ja-JP" dirty="0"/>
              <a:t>Microsoft</a:t>
            </a:r>
            <a:r>
              <a:rPr lang="ja-JP" altLang="en-US" dirty="0"/>
              <a:t>「将来有望だが未だ不完全」</a:t>
            </a:r>
            <a:endParaRPr lang="en-US" altLang="ja-JP" dirty="0"/>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9</a:t>
            </a:fld>
            <a:endParaRPr lang="en-US"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255184558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たぬき">
      <a:majorFont>
        <a:latin typeface="たぬき油性マジック"/>
        <a:ea typeface="たぬき油性マジック"/>
        <a:cs typeface=""/>
      </a:majorFont>
      <a:minorFont>
        <a:latin typeface="たぬき油性マジック"/>
        <a:ea typeface="たぬき油性マジ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19210</TotalTime>
  <Pages>0</Pages>
  <Words>3554</Words>
  <Characters>0</Characters>
  <Application>Microsoft Office PowerPoint</Application>
  <DocSecurity>0</DocSecurity>
  <PresentationFormat>画面に合わせる (4:3)</PresentationFormat>
  <Lines>0</Lines>
  <Paragraphs>717</Paragraphs>
  <Slides>74</Slides>
  <Notes>10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74</vt:i4>
      </vt:variant>
    </vt:vector>
  </HeadingPairs>
  <TitlesOfParts>
    <vt:vector size="80" baseType="lpstr">
      <vt:lpstr>Wingdings</vt:lpstr>
      <vt:lpstr>Cambria Math</vt:lpstr>
      <vt:lpstr>Arial</vt:lpstr>
      <vt:lpstr>たぬき油性マジック</vt:lpstr>
      <vt:lpstr>Calibri</vt:lpstr>
      <vt:lpstr>Office テーマ</vt:lpstr>
      <vt:lpstr>単語の分散表現を用いる DAMSM と  GAN との同期的学習を導入した AttnGAN モデルの提案</vt:lpstr>
      <vt:lpstr>発表の流れ</vt:lpstr>
      <vt:lpstr>発表の流れ</vt:lpstr>
      <vt:lpstr>はじめに</vt:lpstr>
      <vt:lpstr>はじめに</vt:lpstr>
      <vt:lpstr>はじめに</vt:lpstr>
      <vt:lpstr>はじめに</vt:lpstr>
      <vt:lpstr>はじめに</vt:lpstr>
      <vt:lpstr>はじめに</vt:lpstr>
      <vt:lpstr>はじめに</vt:lpstr>
      <vt:lpstr>はじめに</vt:lpstr>
      <vt:lpstr>はじめに</vt:lpstr>
      <vt:lpstr>発表の流れ</vt:lpstr>
      <vt:lpstr>AttnGAN</vt:lpstr>
      <vt:lpstr>AttnGAN</vt:lpstr>
      <vt:lpstr>AttnGAN</vt:lpstr>
      <vt:lpstr>AttnGAN</vt:lpstr>
      <vt:lpstr>AttnGAN</vt:lpstr>
      <vt:lpstr>AttnGAN</vt:lpstr>
      <vt:lpstr>発表の流れ</vt:lpstr>
      <vt:lpstr>DAMSM</vt:lpstr>
      <vt:lpstr>DAMSM</vt:lpstr>
      <vt:lpstr>DAMSM</vt:lpstr>
      <vt:lpstr>発表の流れ</vt:lpstr>
      <vt:lpstr>単語分散表現獲得手法</vt:lpstr>
      <vt:lpstr>単語分散表現獲得手法</vt:lpstr>
      <vt:lpstr>単語分散表現獲得手法</vt:lpstr>
      <vt:lpstr>単語分散表現獲得手法</vt:lpstr>
      <vt:lpstr>単語分散表現獲得手法</vt:lpstr>
      <vt:lpstr>発表の流れ</vt:lpstr>
      <vt:lpstr>生成画像に対する評価指標</vt:lpstr>
      <vt:lpstr>生成画像に対する評価指標</vt:lpstr>
      <vt:lpstr>生成画像に対する評価指標</vt:lpstr>
      <vt:lpstr>生成画像に対する評価指標</vt:lpstr>
      <vt:lpstr>発表の流れ</vt:lpstr>
      <vt:lpstr>提案手法</vt:lpstr>
      <vt:lpstr>提案手法</vt:lpstr>
      <vt:lpstr>提案手法</vt:lpstr>
      <vt:lpstr>提案手法</vt:lpstr>
      <vt:lpstr>提案手法</vt:lpstr>
      <vt:lpstr>発表の流れ</vt:lpstr>
      <vt:lpstr>実験</vt:lpstr>
      <vt:lpstr>実験</vt:lpstr>
      <vt:lpstr>実験</vt:lpstr>
      <vt:lpstr>実験</vt:lpstr>
      <vt:lpstr>実験</vt:lpstr>
      <vt:lpstr>発表の流れ</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発表の流れ</vt:lpstr>
      <vt:lpstr>まとめと今後の課題</vt:lpstr>
      <vt:lpstr>まとめと今後の課題</vt:lpstr>
      <vt:lpstr>PowerPoint プレゼンテーション</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AttnGANを用いたテキストからの画像生成手法</dc:title>
  <dc:subject/>
  <dc:creator>okina</dc:creator>
  <cp:keywords/>
  <dc:description/>
  <cp:lastModifiedBy>置名 一元</cp:lastModifiedBy>
  <cp:revision>723</cp:revision>
  <dcterms:created xsi:type="dcterms:W3CDTF">2018-07-20T10:21:54Z</dcterms:created>
  <dcterms:modified xsi:type="dcterms:W3CDTF">2020-12-06T07:07:25Z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1041-10.1.0.5707</vt:lpwstr>
  </property>
</Properties>
</file>